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Default Extension="docx" ContentType="application/vnd.openxmlformats-officedocument.wordprocessingml.document"/>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Layouts/slideLayout22.xml" ContentType="application/vnd.openxmlformats-officedocument.presentationml.slideLayout+xml"/>
  <Override PartName="/ppt/slideLayouts/slideLayout33.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 id="2147483758" r:id="rId2"/>
    <p:sldMasterId id="2147483777" r:id="rId3"/>
  </p:sldMasterIdLst>
  <p:notesMasterIdLst>
    <p:notesMasterId r:id="rId25"/>
  </p:notesMasterIdLst>
  <p:handoutMasterIdLst>
    <p:handoutMasterId r:id="rId26"/>
  </p:handoutMasterIdLst>
  <p:sldIdLst>
    <p:sldId id="260" r:id="rId4"/>
    <p:sldId id="386" r:id="rId5"/>
    <p:sldId id="399" r:id="rId6"/>
    <p:sldId id="400" r:id="rId7"/>
    <p:sldId id="401" r:id="rId8"/>
    <p:sldId id="398" r:id="rId9"/>
    <p:sldId id="402" r:id="rId10"/>
    <p:sldId id="397" r:id="rId11"/>
    <p:sldId id="389" r:id="rId12"/>
    <p:sldId id="405" r:id="rId13"/>
    <p:sldId id="392" r:id="rId14"/>
    <p:sldId id="393" r:id="rId15"/>
    <p:sldId id="387" r:id="rId16"/>
    <p:sldId id="394" r:id="rId17"/>
    <p:sldId id="406" r:id="rId18"/>
    <p:sldId id="396" r:id="rId19"/>
    <p:sldId id="388" r:id="rId20"/>
    <p:sldId id="259" r:id="rId21"/>
    <p:sldId id="391" r:id="rId22"/>
    <p:sldId id="395" r:id="rId23"/>
    <p:sldId id="404" r:id="rId2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Heather Simmonsen" initials="HS" lastIdx="14" clrIdx="0"/>
  <p:cmAuthor id="1" name="claireh" initials="ceh" lastIdx="3" clrIdx="1"/>
  <p:cmAuthor id="2" name="Pennie" initials="P" lastIdx="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srgbClr val="FF0000"/>
    </p:penClr>
  </p:showPr>
  <p:clrMru>
    <a:srgbClr val="F2B486"/>
    <a:srgbClr val="F4C19A"/>
    <a:srgbClr val="F6C9A8"/>
    <a:srgbClr val="ED9655"/>
    <a:srgbClr val="EA883E"/>
    <a:srgbClr val="F0A770"/>
    <a:srgbClr val="99C8DF"/>
    <a:srgbClr val="A2CDE2"/>
    <a:srgbClr val="9BCFE9"/>
    <a:srgbClr val="B0D9EE"/>
  </p:clrMru>
</p:presentationPr>
</file>

<file path=ppt/tableStyles.xml><?xml version="1.0" encoding="utf-8"?>
<a:tblStyleLst xmlns:a="http://schemas.openxmlformats.org/drawingml/2006/main" def="{5C22544A-7EE6-4342-B048-85BDC9FD1C3A}">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snapVertSplitter="1" vertBarState="minimized" horzBarState="maximized">
    <p:restoredLeft sz="13066" autoAdjust="0"/>
    <p:restoredTop sz="96105" autoAdjust="0"/>
  </p:normalViewPr>
  <p:slideViewPr>
    <p:cSldViewPr snapToGrid="0">
      <p:cViewPr varScale="1">
        <p:scale>
          <a:sx n="129" d="100"/>
          <a:sy n="129" d="100"/>
        </p:scale>
        <p:origin x="-816" y="-90"/>
      </p:cViewPr>
      <p:guideLst>
        <p:guide orient="horz" pos="144"/>
        <p:guide orient="horz" pos="1488"/>
        <p:guide orient="horz" pos="1200"/>
        <p:guide orient="horz" pos="2304"/>
        <p:guide orient="horz" pos="892"/>
        <p:guide pos="2880"/>
        <p:guide pos="240"/>
        <p:guide pos="460"/>
        <p:guide pos="5520"/>
        <p:guide pos="863"/>
        <p:guide pos="5299"/>
      </p:guideLst>
    </p:cSldViewPr>
  </p:slideViewPr>
  <p:notesTextViewPr>
    <p:cViewPr>
      <p:scale>
        <a:sx n="100" d="100"/>
        <a:sy n="100" d="100"/>
      </p:scale>
      <p:origin x="0" y="0"/>
    </p:cViewPr>
  </p:notesTextViewPr>
  <p:sorterViewPr>
    <p:cViewPr>
      <p:scale>
        <a:sx n="20" d="100"/>
        <a:sy n="20" d="100"/>
      </p:scale>
      <p:origin x="0" y="0"/>
    </p:cViewPr>
  </p:sorterViewPr>
  <p:notesViewPr>
    <p:cSldViewPr snapToGrid="0" showGuides="1">
      <p:cViewPr varScale="1">
        <p:scale>
          <a:sx n="73" d="100"/>
          <a:sy n="73" d="100"/>
        </p:scale>
        <p:origin x="-2885" y="-6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commentAuthors" Target="commentAuthors.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Calibr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Calibri" pitchFamily="34" charset="0"/>
              </a:rPr>
              <a:pPr/>
              <a:t>10/11/2008</a:t>
            </a:fld>
            <a:endParaRPr lang="en-US" dirty="0">
              <a:latin typeface="Calibr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Calibri" pitchFamily="34" charset="0"/>
              </a:rPr>
              <a:t>© 2008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Calibr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Calibri" pitchFamily="34" charset="0"/>
              </a:rPr>
            </a:br>
            <a:r>
              <a:rPr lang="en-US" sz="500" dirty="0" smtClean="0">
                <a:solidFill>
                  <a:srgbClr val="000000"/>
                </a:solidFill>
                <a:latin typeface="Calibr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Calibri" pitchFamily="34" charset="0"/>
              </a:rPr>
              <a:pPr/>
              <a:t>‹#›</a:t>
            </a:fld>
            <a:endParaRPr lang="en-US" dirty="0">
              <a:latin typeface="Calibri"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pitchFamily="34" charset="0"/>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pitchFamily="34" charset="0"/>
              </a:defRPr>
            </a:lvl1pPr>
          </a:lstStyle>
          <a:p>
            <a:fld id="{7C3FBCD4-166E-446F-AF18-7D4A0CF9AEF6}" type="datetimeFigureOut">
              <a:rPr lang="en-US" smtClean="0"/>
              <a:pPr/>
              <a:t>10/11/2008</a:t>
            </a:fld>
            <a:endParaRPr lang="en-US" dirty="0"/>
          </a:p>
        </p:txBody>
      </p:sp>
      <p:sp>
        <p:nvSpPr>
          <p:cNvPr id="4" name="Slide Image Placeholder 3"/>
          <p:cNvSpPr>
            <a:spLocks noGrp="1" noRot="1" noChangeAspect="1"/>
          </p:cNvSpPr>
          <p:nvPr>
            <p:ph type="sldImg" idx="2"/>
          </p:nvPr>
        </p:nvSpPr>
        <p:spPr>
          <a:xfrm>
            <a:off x="1535113" y="457200"/>
            <a:ext cx="3736975" cy="2801938"/>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429000"/>
            <a:ext cx="5486400" cy="50292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mn-lt"/>
              </a:defRPr>
            </a:lvl1pPr>
          </a:lstStyle>
          <a:p>
            <a:r>
              <a:rPr lang="en-US" smtClean="0">
                <a:solidFill>
                  <a:srgbClr val="000000"/>
                </a:solidFill>
              </a:rPr>
              <a:t>© 2008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endParaRPr lang="en-US" dirty="0" smtClean="0">
              <a:solidFill>
                <a:srgbClr val="000000"/>
              </a:solidFill>
            </a:endParaRP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Calibri" pitchFamily="34" charset="0"/>
              </a:defRPr>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Calibr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Calibr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10/11/2008 10:02 AM</a:t>
            </a:fld>
            <a:endParaRPr lang="en-US" dirty="0"/>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Slide Image Placeholder 1"/>
          <p:cNvSpPr>
            <a:spLocks noGrp="1" noRot="1" noChangeAspect="1"/>
          </p:cNvSpPr>
          <p:nvPr>
            <p:ph type="sldImg"/>
          </p:nvPr>
        </p:nvSpPr>
        <p:spPr bwMode="auto">
          <a:noFill/>
          <a:ln>
            <a:solidFill>
              <a:srgbClr val="000000"/>
            </a:solidFill>
            <a:miter lim="800000"/>
            <a:headEnd/>
            <a:tailEnd/>
          </a:ln>
        </p:spPr>
      </p:sp>
      <p:sp>
        <p:nvSpPr>
          <p:cNvPr id="75778"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latin typeface="Segoe"/>
            </a:endParaRPr>
          </a:p>
        </p:txBody>
      </p:sp>
      <p:sp>
        <p:nvSpPr>
          <p:cNvPr id="75779" name="Header Placeholder 3"/>
          <p:cNvSpPr>
            <a:spLocks noGrp="1"/>
          </p:cNvSpPr>
          <p:nvPr>
            <p:ph type="hdr" sz="quarter"/>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endParaRPr lang="en-US">
              <a:cs typeface="Arial" charset="0"/>
            </a:endParaRPr>
          </a:p>
        </p:txBody>
      </p:sp>
      <p:sp>
        <p:nvSpPr>
          <p:cNvPr id="75780" name="Date Placeholder 4"/>
          <p:cNvSpPr>
            <a:spLocks noGrp="1"/>
          </p:cNvSpPr>
          <p:nvPr>
            <p:ph type="dt" sz="quarter" idx="1"/>
          </p:nvPr>
        </p:nvSpPr>
        <p:spPr bwMode="auto">
          <a:noFill/>
          <a:ln>
            <a:miter lim="800000"/>
            <a:headEnd/>
            <a:tailEnd/>
          </a:ln>
        </p:spPr>
        <p:txBody>
          <a:bodyPr wrap="square" numCol="1" anchor="t" anchorCtr="0" compatLnSpc="1">
            <a:prstTxWarp prst="textNoShape">
              <a:avLst/>
            </a:prstTxWarp>
          </a:bodyPr>
          <a:lstStyle/>
          <a:p>
            <a:pPr defTabSz="912813" fontAlgn="base">
              <a:spcBef>
                <a:spcPct val="0"/>
              </a:spcBef>
              <a:spcAft>
                <a:spcPct val="0"/>
              </a:spcAft>
            </a:pPr>
            <a:fld id="{581A90ED-64EF-437C-9FD2-DA36CAE79985}" type="datetime8">
              <a:rPr lang="en-US">
                <a:cs typeface="Arial" charset="0"/>
              </a:rPr>
              <a:pPr defTabSz="912813" fontAlgn="base">
                <a:spcBef>
                  <a:spcPct val="0"/>
                </a:spcBef>
                <a:spcAft>
                  <a:spcPct val="0"/>
                </a:spcAft>
              </a:pPr>
              <a:t>10/11/2008 10:10 AM</a:t>
            </a:fld>
            <a:endParaRPr lang="en-US">
              <a:cs typeface="Arial" charset="0"/>
            </a:endParaRPr>
          </a:p>
        </p:txBody>
      </p:sp>
      <p:sp>
        <p:nvSpPr>
          <p:cNvPr id="75781" name="Footer Placeholder 5"/>
          <p:cNvSpPr>
            <a:spLocks noGrp="1"/>
          </p:cNvSpPr>
          <p:nvPr>
            <p:ph type="ftr" sz="quarter" idx="4"/>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r>
              <a:rPr lang="en-US">
                <a:latin typeface="Segoe"/>
                <a:cs typeface="Arial" charset="0"/>
              </a:rPr>
              <a:t>© 2007 Microsoft Corporation. All rights reserved. Microsoft, Windows, Windows Vista and other product names are or may be registered trademarks and/or trademarks in the U.S. and/or other countries.</a:t>
            </a:r>
          </a:p>
          <a:p>
            <a:pPr defTabSz="912813" fontAlgn="base">
              <a:spcBef>
                <a:spcPct val="0"/>
              </a:spcBef>
              <a:spcAft>
                <a:spcPct val="0"/>
              </a:spcAft>
            </a:pPr>
            <a:r>
              <a:rPr lang="en-US">
                <a:latin typeface="Segoe"/>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a:cs typeface="Arial" charset="0"/>
              </a:rPr>
            </a:br>
            <a:r>
              <a:rPr lang="en-US">
                <a:latin typeface="Segoe"/>
                <a:cs typeface="Arial" charset="0"/>
              </a:rPr>
              <a:t>MICROSOFT MAKES NO WARRANTIES, EXPRESS, IMPLIED OR STATUTORY, AS TO THE INFORMATION IN THIS PRESENTATION.</a:t>
            </a:r>
          </a:p>
          <a:p>
            <a:pPr defTabSz="912813" fontAlgn="base">
              <a:spcBef>
                <a:spcPct val="0"/>
              </a:spcBef>
              <a:spcAft>
                <a:spcPct val="0"/>
              </a:spcAft>
            </a:pPr>
            <a:endParaRPr lang="en-US">
              <a:solidFill>
                <a:schemeClr val="tx1"/>
              </a:solidFill>
              <a:latin typeface="Segoe"/>
              <a:cs typeface="Arial" charset="0"/>
            </a:endParaRPr>
          </a:p>
        </p:txBody>
      </p:sp>
      <p:sp>
        <p:nvSpPr>
          <p:cNvPr id="75782" name="Slide Number Placeholder 6"/>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912813" fontAlgn="base">
              <a:spcBef>
                <a:spcPct val="0"/>
              </a:spcBef>
              <a:spcAft>
                <a:spcPct val="0"/>
              </a:spcAft>
            </a:pPr>
            <a:fld id="{08979B00-E637-49E7-8481-DFBA53CA979F}" type="slidenum">
              <a:rPr lang="en-US">
                <a:cs typeface="Arial" charset="0"/>
              </a:rPr>
              <a:pPr defTabSz="912813" fontAlgn="base">
                <a:spcBef>
                  <a:spcPct val="0"/>
                </a:spcBef>
                <a:spcAft>
                  <a:spcPct val="0"/>
                </a:spcAft>
              </a:pPr>
              <a:t>13</a:t>
            </a:fld>
            <a:endParaRPr lang="en-US">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10/11/2008 4:31 PM</a:t>
            </a:fld>
            <a:endParaRPr lang="en-US"/>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bwMode="auto">
          <a:noFill/>
          <a:ln>
            <a:solidFill>
              <a:srgbClr val="000000"/>
            </a:solidFill>
            <a:miter lim="800000"/>
            <a:headEnd/>
            <a:tailEnd/>
          </a:ln>
        </p:spPr>
      </p:sp>
      <p:sp>
        <p:nvSpPr>
          <p:cNvPr id="45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endParaRPr lang="en-US" smtClean="0"/>
          </a:p>
        </p:txBody>
      </p:sp>
      <p:sp>
        <p:nvSpPr>
          <p:cNvPr id="4" name="Slide Number Placeholder 3"/>
          <p:cNvSpPr>
            <a:spLocks noGrp="1"/>
          </p:cNvSpPr>
          <p:nvPr>
            <p:ph type="sldNum" sz="quarter" idx="5"/>
          </p:nvPr>
        </p:nvSpPr>
        <p:spPr/>
        <p:txBody>
          <a:bodyPr/>
          <a:lstStyle/>
          <a:p>
            <a:pPr>
              <a:defRPr/>
            </a:pPr>
            <a:fld id="{1D054F1C-66DC-43EE-81D3-BBE29F9D08B0}"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4A49F143-D7B1-46DC-84F4-77D2AA87097C}" type="slidenum">
              <a:rPr lang="en-US" smtClean="0"/>
              <a:pPr>
                <a:defRPr/>
              </a:pPr>
              <a:t>17</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10/11/2008 10:02 AM</a:t>
            </a:fld>
            <a:endParaRPr lang="en-US" dirty="0"/>
          </a:p>
        </p:txBody>
      </p:sp>
      <p:sp>
        <p:nvSpPr>
          <p:cNvPr id="6" name="Footer Placeholder 5"/>
          <p:cNvSpPr>
            <a:spLocks noGrp="1"/>
          </p:cNvSpPr>
          <p:nvPr>
            <p:ph type="ftr" sz="quarter" idx="12"/>
          </p:nvPr>
        </p:nvSpPr>
        <p:spPr/>
        <p:txBody>
          <a:bodyPr/>
          <a:lstStyle/>
          <a:p>
            <a:r>
              <a:rPr lang="en-US" smtClean="0"/>
              <a:t>© 2007 Microsoft Corporation. All rights reserved. Microsoft, Windows, Windows Vista and other product names are or may be registered trademarks and/or trademarks in the U.S. and/or other countries.</a:t>
            </a:r>
          </a:p>
          <a:p>
            <a:r>
              <a:rPr lang="en-US" smtClean="0"/>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br>
            <a:r>
              <a:rPr lang="en-US" smtClean="0"/>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a:t>
            </a:fld>
            <a:endParaRPr lang="en-US" dirty="0"/>
          </a:p>
        </p:txBody>
      </p:sp>
      <p:sp>
        <p:nvSpPr>
          <p:cNvPr id="12" name="Slide Image Placeholder 11"/>
          <p:cNvSpPr>
            <a:spLocks noGrp="1" noRot="1" noChangeAspect="1"/>
          </p:cNvSpPr>
          <p:nvPr>
            <p:ph type="sldImg"/>
          </p:nvPr>
        </p:nvSpPr>
        <p:spPr>
          <a:xfrm>
            <a:off x="1535113" y="457200"/>
            <a:ext cx="3736975" cy="2801938"/>
          </a:xfrm>
        </p:spPr>
      </p:sp>
      <p:sp>
        <p:nvSpPr>
          <p:cNvPr id="13" name="Notes Placeholder 12"/>
          <p:cNvSpPr>
            <a:spLocks noGrp="1"/>
          </p:cNvSpPr>
          <p:nvPr>
            <p:ph type="body" idx="1"/>
          </p:nvPr>
        </p:nvSpPr>
        <p:spPr/>
        <p:txBody>
          <a:bodyPr>
            <a:normAutofit/>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p:spPr>
      </p:sp>
      <p:sp>
        <p:nvSpPr>
          <p:cNvPr id="36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98075FC-E68E-4574-9275-9505D34E6321}" type="slidenum">
              <a:rPr lang="en-US" smtClean="0"/>
              <a:pPr fontAlgn="base">
                <a:spcBef>
                  <a:spcPct val="0"/>
                </a:spcBef>
                <a:spcAft>
                  <a:spcPct val="0"/>
                </a:spcAft>
                <a:defRPr/>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6" name="Slide Image Placeholder 5"/>
          <p:cNvSpPr>
            <a:spLocks noGrp="1" noRot="1" noChangeAspect="1"/>
          </p:cNvSpPr>
          <p:nvPr>
            <p:ph type="sldImg"/>
          </p:nvPr>
        </p:nvSpPr>
        <p:spPr>
          <a:xfrm>
            <a:off x="1535113" y="457200"/>
            <a:ext cx="3736975" cy="2801938"/>
          </a:xfrm>
        </p:spPr>
      </p:sp>
      <p:sp>
        <p:nvSpPr>
          <p:cNvPr id="7" name="Notes Placeholder 6"/>
          <p:cNvSpPr>
            <a:spLocks noGrp="1"/>
          </p:cNvSpPr>
          <p:nvPr>
            <p:ph type="body" idx="1"/>
          </p:nvPr>
        </p:nvSpPr>
        <p:spPr/>
        <p:txBody>
          <a:bodyPr>
            <a:normAutofit/>
          </a:bodyPr>
          <a:lstStyle/>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p:spPr>
        <p:txBody>
          <a:bodyPr/>
          <a:lstStyle/>
          <a:p>
            <a:endParaRPr lang="en-US" smtClean="0">
              <a:latin typeface="Arial" pitchFamily="34" charset="0"/>
            </a:endParaRPr>
          </a:p>
        </p:txBody>
      </p:sp>
      <p:sp>
        <p:nvSpPr>
          <p:cNvPr id="46084" name="Slide Number Placeholder 3"/>
          <p:cNvSpPr>
            <a:spLocks noGrp="1"/>
          </p:cNvSpPr>
          <p:nvPr>
            <p:ph type="sldNum" sz="quarter" idx="5"/>
          </p:nvPr>
        </p:nvSpPr>
        <p:spPr>
          <a:noFill/>
        </p:spPr>
        <p:txBody>
          <a:bodyPr/>
          <a:lstStyle/>
          <a:p>
            <a:fld id="{566D7A0C-CAFC-4F94-AE73-F311BACF4675}" type="slidenum">
              <a:rPr lang="en-US" smtClean="0">
                <a:latin typeface="Arial" pitchFamily="34" charset="0"/>
              </a:rPr>
              <a:pPr/>
              <a:t>3</a:t>
            </a:fld>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p:spPr>
        <p:txBody>
          <a:bodyPr/>
          <a:lstStyle/>
          <a:p>
            <a:fld id="{A8743EA1-422E-4858-9910-B6D7CB4D4AD7}" type="slidenum">
              <a:rPr lang="en-US" smtClean="0">
                <a:latin typeface="Arial" pitchFamily="34" charset="0"/>
              </a:rPr>
              <a:pPr/>
              <a:t>4</a:t>
            </a:fld>
            <a:endParaRPr lang="en-US" smtClean="0">
              <a:latin typeface="Arial" pitchFamily="34" charset="0"/>
            </a:endParaRPr>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pPr eaLnBrk="1" hangingPunct="1">
              <a:spcBef>
                <a:spcPct val="0"/>
              </a:spcBef>
            </a:pPr>
            <a:endParaRPr lang="en-US" smtClean="0">
              <a:latin typeface="Arial"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p:spPr>
        <p:txBody>
          <a:bodyPr/>
          <a:lstStyle/>
          <a:p>
            <a:endParaRPr lang="en-US" smtClean="0">
              <a:latin typeface="Arial" pitchFamily="34" charset="0"/>
            </a:endParaRPr>
          </a:p>
        </p:txBody>
      </p:sp>
      <p:sp>
        <p:nvSpPr>
          <p:cNvPr id="49156" name="Slide Number Placeholder 3"/>
          <p:cNvSpPr>
            <a:spLocks noGrp="1"/>
          </p:cNvSpPr>
          <p:nvPr>
            <p:ph type="sldNum" sz="quarter" idx="5"/>
          </p:nvPr>
        </p:nvSpPr>
        <p:spPr>
          <a:noFill/>
        </p:spPr>
        <p:txBody>
          <a:bodyPr/>
          <a:lstStyle/>
          <a:p>
            <a:fld id="{4C63F367-478D-481C-92FA-1C0EF6C09741}" type="slidenum">
              <a:rPr lang="en-US" smtClean="0">
                <a:latin typeface="Arial" pitchFamily="34" charset="0"/>
              </a:rPr>
              <a:pPr/>
              <a:t>5</a:t>
            </a:fld>
            <a:endParaRPr lang="en-US"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p:spPr>
        <p:txBody>
          <a:bodyPr/>
          <a:lstStyle/>
          <a:p>
            <a:endParaRPr lang="en-US" smtClean="0">
              <a:latin typeface="Arial" pitchFamily="34" charset="0"/>
            </a:endParaRPr>
          </a:p>
        </p:txBody>
      </p:sp>
      <p:sp>
        <p:nvSpPr>
          <p:cNvPr id="44036" name="Slide Number Placeholder 3"/>
          <p:cNvSpPr>
            <a:spLocks noGrp="1"/>
          </p:cNvSpPr>
          <p:nvPr>
            <p:ph type="sldNum" sz="quarter" idx="5"/>
          </p:nvPr>
        </p:nvSpPr>
        <p:spPr>
          <a:noFill/>
        </p:spPr>
        <p:txBody>
          <a:bodyPr/>
          <a:lstStyle/>
          <a:p>
            <a:fld id="{7FBB5917-0FDA-4E10-97D7-8CAD0281BDFB}" type="slidenum">
              <a:rPr lang="en-US" smtClean="0">
                <a:latin typeface="Arial" pitchFamily="34" charset="0"/>
              </a:rPr>
              <a:pPr/>
              <a:t>6</a:t>
            </a:fld>
            <a:endParaRPr lang="en-US"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hape 5"/>
          <p:cNvSpPr>
            <a:spLocks noGrp="1" noChangeArrowheads="1"/>
          </p:cNvSpPr>
          <p:nvPr>
            <p:ph type="dt" sz="quarter" idx="1"/>
          </p:nvPr>
        </p:nvSpPr>
        <p:spPr>
          <a:noFill/>
        </p:spPr>
        <p:txBody>
          <a:bodyPr/>
          <a:lstStyle/>
          <a:p>
            <a:fld id="{5D4246A5-7F07-4E50-B2AF-DD84966D6BC3}" type="datetime8">
              <a:rPr lang="en-US" smtClean="0">
                <a:latin typeface="Arial" pitchFamily="34" charset="0"/>
              </a:rPr>
              <a:pPr/>
              <a:t>10/11/2008 10:26 AM</a:t>
            </a:fld>
            <a:endParaRPr lang="en-US" smtClean="0">
              <a:latin typeface="Arial" pitchFamily="34" charset="0"/>
            </a:endParaRPr>
          </a:p>
        </p:txBody>
      </p:sp>
      <p:sp>
        <p:nvSpPr>
          <p:cNvPr id="64515" name="Shape 6"/>
          <p:cNvSpPr>
            <a:spLocks noGrp="1" noChangeArrowheads="1"/>
          </p:cNvSpPr>
          <p:nvPr>
            <p:ph type="sldNum" sz="quarter" idx="5"/>
          </p:nvPr>
        </p:nvSpPr>
        <p:spPr>
          <a:noFill/>
        </p:spPr>
        <p:txBody>
          <a:bodyPr/>
          <a:lstStyle/>
          <a:p>
            <a:fld id="{9720BFA7-838F-4FC9-A63C-3AC4A2E97E8F}" type="slidenum">
              <a:rPr lang="en-US" smtClean="0">
                <a:latin typeface="Arial" pitchFamily="34" charset="0"/>
              </a:rPr>
              <a:pPr/>
              <a:t>7</a:t>
            </a:fld>
            <a:endParaRPr lang="en-US" smtClean="0">
              <a:latin typeface="Arial" pitchFamily="34" charset="0"/>
            </a:endParaRPr>
          </a:p>
        </p:txBody>
      </p:sp>
      <p:sp>
        <p:nvSpPr>
          <p:cNvPr id="64516" name="Shape 7"/>
          <p:cNvSpPr>
            <a:spLocks noGrp="1" noChangeArrowheads="1"/>
          </p:cNvSpPr>
          <p:nvPr>
            <p:ph type="ftr" sz="quarter" idx="4"/>
          </p:nvPr>
        </p:nvSpPr>
        <p:spPr>
          <a:noFill/>
          <a:ln algn="ctr"/>
        </p:spPr>
        <p:txBody>
          <a:bodyPr/>
          <a:lstStyle/>
          <a:p>
            <a:pPr eaLnBrk="0" hangingPunct="0"/>
            <a:r>
              <a:rPr lang="en-US" smtClean="0">
                <a:latin typeface="Arial" pitchFamily="34" charset="0"/>
                <a:cs typeface="Arial" pitchFamily="34" charset="0"/>
              </a:rPr>
              <a:t>© 2005 Microsoft Corporation. All rights reserved.</a:t>
            </a:r>
          </a:p>
          <a:p>
            <a:pPr eaLnBrk="0" hangingPunct="0"/>
            <a:r>
              <a:rPr lang="en-US" smtClean="0">
                <a:latin typeface="Arial" pitchFamily="34" charset="0"/>
                <a:cs typeface="Arial" pitchFamily="34" charset="0"/>
              </a:rPr>
              <a:t>This presentation is for informational purposes only. Microsoft makes no warranties, express or implied, in this summary.</a:t>
            </a:r>
            <a:endParaRPr lang="en-US" smtClean="0">
              <a:latin typeface="Times New Roman" pitchFamily="18" charset="0"/>
              <a:cs typeface="Arial" pitchFamily="34" charset="0"/>
            </a:endParaRPr>
          </a:p>
        </p:txBody>
      </p:sp>
      <p:sp>
        <p:nvSpPr>
          <p:cNvPr id="64517" name="Rectangle 74755"/>
          <p:cNvSpPr>
            <a:spLocks noGrp="1" noRot="1" noChangeAspect="1" noTextEdit="1"/>
          </p:cNvSpPr>
          <p:nvPr>
            <p:ph type="sldImg"/>
          </p:nvPr>
        </p:nvSpPr>
        <p:spPr>
          <a:ln cap="flat">
            <a:headEnd type="none" w="med" len="med"/>
            <a:tailEnd type="none" w="med" len="med"/>
          </a:ln>
        </p:spPr>
      </p:sp>
      <p:sp>
        <p:nvSpPr>
          <p:cNvPr id="64518" name="Rectangle 22"/>
          <p:cNvSpPr>
            <a:spLocks noGrp="1" noChangeArrowheads="1"/>
          </p:cNvSpPr>
          <p:nvPr>
            <p:ph type="body" idx="1"/>
          </p:nvPr>
        </p:nvSpPr>
        <p:spPr>
          <a:noFill/>
          <a:ln/>
        </p:spPr>
        <p:txBody>
          <a:bodyPr lIns="91435" tIns="45718" rIns="91435" bIns="45718"/>
          <a:lstStyle/>
          <a:p>
            <a:pPr eaLnBrk="1" hangingPunct="1">
              <a:lnSpc>
                <a:spcPct val="90000"/>
              </a:lnSpc>
            </a:pPr>
            <a:endParaRPr lang="en-US" smtClean="0">
              <a:latin typeface="Arial" pitchFamily="34" charset="0"/>
            </a:endParaRPr>
          </a:p>
        </p:txBody>
      </p:sp>
      <p:sp>
        <p:nvSpPr>
          <p:cNvPr id="64519" name="Rectangle 20"/>
          <p:cNvSpPr>
            <a:spLocks noChangeArrowheads="1"/>
          </p:cNvSpPr>
          <p:nvPr/>
        </p:nvSpPr>
        <p:spPr bwMode="auto">
          <a:xfrm>
            <a:off x="5583238" y="8685213"/>
            <a:ext cx="1273175" cy="457200"/>
          </a:xfrm>
          <a:prstGeom prst="rect">
            <a:avLst/>
          </a:prstGeom>
          <a:noFill/>
          <a:ln w="9525" algn="ctr">
            <a:noFill/>
            <a:miter lim="800000"/>
            <a:headEnd/>
            <a:tailEnd/>
          </a:ln>
        </p:spPr>
        <p:txBody>
          <a:bodyPr lIns="91435" tIns="45718" rIns="91435" bIns="45718" anchor="b"/>
          <a:lstStyle/>
          <a:p>
            <a:pPr algn="r" defTabSz="896938"/>
            <a:fld id="{33434F0D-07F3-4DFC-9354-7150EB3BA2E2}" type="slidenum">
              <a:rPr lang="en-US" sz="1200">
                <a:latin typeface="Times New Roman" pitchFamily="18" charset="0"/>
              </a:rPr>
              <a:pPr algn="r" defTabSz="896938"/>
              <a:t>7</a:t>
            </a:fld>
            <a:endParaRPr lang="en-US" sz="1200">
              <a:latin typeface="Times New Roman" pitchFamily="18" charset="0"/>
            </a:endParaRPr>
          </a:p>
        </p:txBody>
      </p:sp>
      <p:sp>
        <p:nvSpPr>
          <p:cNvPr id="64520" name="Rectangle 28"/>
          <p:cNvSpPr>
            <a:spLocks noChangeArrowheads="1"/>
          </p:cNvSpPr>
          <p:nvPr/>
        </p:nvSpPr>
        <p:spPr bwMode="auto">
          <a:xfrm>
            <a:off x="0" y="8791575"/>
            <a:ext cx="5667375" cy="350838"/>
          </a:xfrm>
          <a:prstGeom prst="rect">
            <a:avLst/>
          </a:prstGeom>
          <a:noFill/>
          <a:ln w="9525" algn="ctr">
            <a:noFill/>
            <a:miter lim="800000"/>
            <a:headEnd/>
            <a:tailEnd/>
          </a:ln>
        </p:spPr>
        <p:txBody>
          <a:bodyPr lIns="91435" tIns="45718" rIns="91435" bIns="45718" anchor="b"/>
          <a:lstStyle/>
          <a:p>
            <a:pPr defTabSz="896938"/>
            <a:r>
              <a:rPr lang="en-US" sz="800">
                <a:latin typeface="Segoe"/>
              </a:rPr>
              <a:t>©2005 Microsoft Corporation. All rights reserved.</a:t>
            </a:r>
            <a:endParaRPr lang="en-US">
              <a:latin typeface="Calibri" pitchFamily="34" charset="0"/>
            </a:endParaRPr>
          </a:p>
          <a:p>
            <a:pPr defTabSz="896938"/>
            <a:r>
              <a:rPr lang="en-US" sz="800">
                <a:latin typeface="Segoe"/>
              </a:rPr>
              <a:t>This presentation is for informational purposes only. Microsoft makes no warranties, express or implied, in this summary.</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p:spPr>
        <p:txBody>
          <a:bodyPr/>
          <a:lstStyle/>
          <a:p>
            <a:endParaRPr lang="en-US" smtClean="0">
              <a:latin typeface="Arial" pitchFamily="34" charset="0"/>
            </a:endParaRPr>
          </a:p>
        </p:txBody>
      </p:sp>
      <p:sp>
        <p:nvSpPr>
          <p:cNvPr id="41988" name="Slide Number Placeholder 3"/>
          <p:cNvSpPr>
            <a:spLocks noGrp="1"/>
          </p:cNvSpPr>
          <p:nvPr>
            <p:ph type="sldNum" sz="quarter" idx="5"/>
          </p:nvPr>
        </p:nvSpPr>
        <p:spPr>
          <a:noFill/>
        </p:spPr>
        <p:txBody>
          <a:bodyPr/>
          <a:lstStyle/>
          <a:p>
            <a:fld id="{AEC13BB9-BEBF-488E-9978-ED81C42AEB8F}" type="slidenum">
              <a:rPr lang="en-US" smtClean="0">
                <a:latin typeface="Arial" pitchFamily="34" charset="0"/>
              </a:rPr>
              <a:pPr/>
              <a:t>8</a:t>
            </a:fld>
            <a:endParaRPr lang="en-US" smtClean="0">
              <a:latin typeface="Arial"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5.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15.png"/><Relationship Id="rId5" Type="http://schemas.openxmlformats.org/officeDocument/2006/relationships/hyperlink" Target="http://microsoft.com/msdn" TargetMode="External"/><Relationship Id="rId4" Type="http://schemas.openxmlformats.org/officeDocument/2006/relationships/hyperlink" Target="http://www.microsoft.com/teched" TargetMode="Externa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userDrawn="1"/>
        </p:nvPicPr>
        <p:blipFill>
          <a:blip r:embed="rId3"/>
          <a:srcRect l="65000" t="75556"/>
          <a:stretch>
            <a:fillRect/>
          </a:stretch>
        </p:blipFill>
        <p:spPr bwMode="invGray">
          <a:xfrm>
            <a:off x="5943600" y="5181600"/>
            <a:ext cx="3200400" cy="1676400"/>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OTE layout - user must hide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Hidden Slide">
    <p:bg bwMode="ltGray">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black">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Resource 2</a:t>
            </a:r>
            <a:r>
              <a:rPr lang="en-US" dirty="0" smtClean="0">
                <a:solidFill>
                  <a:srgbClr val="FFFFFF"/>
                </a:solidFill>
                <a:effectLst>
                  <a:outerShdw blurRad="38100" dist="38100" dir="2700000" algn="tl">
                    <a:srgbClr val="000000">
                      <a:alpha val="43137"/>
                    </a:srgbClr>
                  </a:outerShdw>
                </a:effectLst>
              </a:rPr>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p:nvPicPr>
        <p:blipFill>
          <a:blip r:embed="rId2"/>
          <a:stretch>
            <a:fillRect/>
          </a:stretch>
        </p:blipFill>
        <p:spPr>
          <a:xfrm>
            <a:off x="0" y="0"/>
            <a:ext cx="9144000" cy="6858000"/>
          </a:xfrm>
          <a:prstGeom prst="rect">
            <a:avLst/>
          </a:prstGeom>
        </p:spPr>
      </p:pic>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6" name="Picture 5"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pic>
        <p:nvPicPr>
          <p:cNvPr id="9" name="Picture 8"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10"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1" name="Picture 10"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8" name="Picture 7"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p:nvPicPr>
        <p:blipFill>
          <a:blip r:embed="rId2"/>
          <a:stretch>
            <a:fillRect/>
          </a:stretch>
        </p:blipFill>
        <p:spPr>
          <a:xfrm>
            <a:off x="0" y="0"/>
            <a:ext cx="9144000" cy="6858000"/>
          </a:xfrm>
          <a:prstGeom prst="rect">
            <a:avLst/>
          </a:prstGeom>
        </p:spPr>
      </p:pic>
      <p:pic>
        <p:nvPicPr>
          <p:cNvPr id="11" name="Picture 10"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12"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3" name="Picture 12"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descr="white-orange shape for code slide.png"/>
          <p:cNvPicPr>
            <a:picLocks noChangeAspect="1"/>
          </p:cNvPicPr>
          <p:nvPr userDrawn="1"/>
        </p:nvPicPr>
        <p:blipFill>
          <a:blip r:embed="rId2"/>
          <a:stretch>
            <a:fillRect/>
          </a:stretch>
        </p:blipFill>
        <p:spPr bwMode="white">
          <a:xfrm>
            <a:off x="0" y="0"/>
            <a:ext cx="9144000" cy="6858000"/>
          </a:xfrm>
          <a:prstGeom prst="rect">
            <a:avLst/>
          </a:prstGeom>
        </p:spPr>
      </p:pic>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Orange.png"/>
          <p:cNvPicPr>
            <a:picLocks noChangeAspect="1"/>
          </p:cNvPicPr>
          <p:nvPr/>
        </p:nvPicPr>
        <p:blipFill>
          <a:blip r:embed="rId2"/>
          <a:stretch>
            <a:fillRect/>
          </a:stretch>
        </p:blipFill>
        <p:spPr>
          <a:xfrm>
            <a:off x="0" y="0"/>
            <a:ext cx="9144000" cy="6858000"/>
          </a:xfrm>
          <a:prstGeom prst="rect">
            <a:avLst/>
          </a:prstGeom>
        </p:spPr>
      </p:pic>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6" name="Picture 5"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2B486"/>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2B486"/>
              </a:solidFill>
              <a:effectLst/>
              <a:uLnTx/>
              <a:uFillTx/>
              <a:latin typeface="+mn-lt"/>
              <a:ea typeface="+mn-ea"/>
              <a:cs typeface="+mn-cs"/>
            </a:endParaRPr>
          </a:p>
        </p:txBody>
      </p:sp>
    </p:spTree>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resentation Outlin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981624"/>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
        <p:nvSpPr>
          <p:cNvPr id="10" name="Text Box 4"/>
          <p:cNvSpPr txBox="1">
            <a:spLocks noChangeArrowheads="1"/>
          </p:cNvSpPr>
          <p:nvPr/>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r>
              <a:rPr lang="en-US" dirty="0">
                <a:solidFill>
                  <a:srgbClr val="990033"/>
                </a:solidFill>
              </a:rPr>
              <a:t>Speaker instructions: </a:t>
            </a:r>
            <a:r>
              <a:rPr lang="en-US" sz="1600" dirty="0" smtClean="0">
                <a:solidFill>
                  <a:srgbClr val="000000"/>
                </a:solidFill>
              </a:rPr>
              <a:t>Complete this slide to assist your SME (subject matter expert) in evaluatin</a:t>
            </a:r>
            <a:r>
              <a:rPr lang="en-US" sz="1600" dirty="0">
                <a:solidFill>
                  <a:srgbClr val="000000"/>
                </a:solidFill>
              </a:rPr>
              <a:t>g </a:t>
            </a:r>
            <a:r>
              <a:rPr lang="en-US" sz="1600" dirty="0" smtClean="0">
                <a:solidFill>
                  <a:srgbClr val="000000"/>
                </a:solidFill>
              </a:rPr>
              <a:t>your </a:t>
            </a:r>
            <a:r>
              <a:rPr lang="en-US" sz="1600" dirty="0">
                <a:solidFill>
                  <a:srgbClr val="000000"/>
                </a:solidFill>
              </a:rPr>
              <a:t>presentation flow, topic coverage, demo integration and alignment of content to your session description and level. </a:t>
            </a:r>
          </a:p>
          <a:p>
            <a:pPr>
              <a:lnSpc>
                <a:spcPct val="90000"/>
              </a:lnSpc>
              <a:spcBef>
                <a:spcPct val="20000"/>
              </a:spcBef>
            </a:pPr>
            <a:endParaRPr lang="en-US" dirty="0">
              <a:solidFill>
                <a:srgbClr val="990033"/>
              </a:solidFill>
            </a:endParaRPr>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Resources for Developers">
    <p:spTree>
      <p:nvGrpSpPr>
        <p:cNvPr id="1" name=""/>
        <p:cNvGrpSpPr/>
        <p:nvPr/>
      </p:nvGrpSpPr>
      <p:grpSpPr>
        <a:xfrm>
          <a:off x="0" y="0"/>
          <a:ext cx="0" cy="0"/>
          <a:chOff x="0" y="0"/>
          <a:chExt cx="0" cy="0"/>
        </a:xfrm>
      </p:grpSpPr>
      <p:sp>
        <p:nvSpPr>
          <p:cNvPr id="3" name="Rounded Rectangle 2"/>
          <p:cNvSpPr/>
          <p:nvPr/>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4" name="Rounded Rectangle 3"/>
          <p:cNvSpPr/>
          <p:nvPr/>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fontAlgn="base">
              <a:spcBef>
                <a:spcPct val="0"/>
              </a:spcBef>
              <a:spcAft>
                <a:spcPct val="0"/>
              </a:spcAft>
              <a:defRPr/>
            </a:pP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5" name="Picture 4" descr="C:\Users\bmarb\AppData\Local\Temp\msohtmlclip1\01\clip_image001.png"/>
          <p:cNvPicPr>
            <a:picLocks noChangeAspect="1" noChangeArrowheads="1"/>
          </p:cNvPicPr>
          <p:nvPr/>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6" name="Group 33"/>
          <p:cNvGrpSpPr/>
          <p:nvPr/>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 name="Oval 14"/>
          <p:cNvSpPr/>
          <p:nvPr/>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16" name="Oval 15"/>
          <p:cNvSpPr/>
          <p:nvPr/>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pic>
        <p:nvPicPr>
          <p:cNvPr id="17" name="Picture 16" descr="msdn_1inch_rgb.png"/>
          <p:cNvPicPr>
            <a:picLocks noChangeAspect="1"/>
          </p:cNvPicPr>
          <p:nvPr/>
        </p:nvPicPr>
        <p:blipFill>
          <a:blip r:embed="rId3"/>
          <a:stretch>
            <a:fillRect/>
          </a:stretch>
        </p:blipFill>
        <p:spPr bwMode="invGray">
          <a:xfrm>
            <a:off x="838200" y="3505200"/>
            <a:ext cx="1857375" cy="942975"/>
          </a:xfrm>
          <a:prstGeom prst="rect">
            <a:avLst/>
          </a:prstGeom>
        </p:spPr>
      </p:pic>
      <p:sp>
        <p:nvSpPr>
          <p:cNvPr id="18" name="Rectangle 17"/>
          <p:cNvSpPr/>
          <p:nvPr/>
        </p:nvSpPr>
        <p:spPr>
          <a:xfrm>
            <a:off x="838200" y="2286000"/>
            <a:ext cx="4572000" cy="954107"/>
          </a:xfrm>
          <a:prstGeom prst="rect">
            <a:avLst/>
          </a:prstGeom>
        </p:spPr>
        <p:txBody>
          <a:bodyPr>
            <a:spAutoFit/>
          </a:bodyPr>
          <a:lstStyle/>
          <a:p>
            <a:pPr>
              <a:spcBef>
                <a:spcPts val="600"/>
              </a:spcBef>
            </a:pPr>
            <a:r>
              <a:rPr lang="en-US" sz="2000" dirty="0" smtClean="0">
                <a:hlinkClick r:id="rId4"/>
              </a:rPr>
              <a:t>www.microsoft.com/teched</a:t>
            </a:r>
            <a:r>
              <a:rPr lang="en-US" sz="2000" dirty="0" smtClean="0"/>
              <a:t> </a:t>
            </a:r>
          </a:p>
          <a:p>
            <a:pPr marL="0" lvl="1" indent="0">
              <a:lnSpc>
                <a:spcPct val="100000"/>
              </a:lnSpc>
              <a:spcBef>
                <a:spcPts val="0"/>
              </a:spcBef>
              <a:buNone/>
              <a:tabLst>
                <a:tab pos="1828800" algn="l"/>
              </a:tabLst>
            </a:pPr>
            <a:r>
              <a:rPr lang="en-US" dirty="0" err="1" smtClean="0"/>
              <a:t>Tech·Talks</a:t>
            </a:r>
            <a:r>
              <a:rPr lang="en-US" dirty="0" smtClean="0"/>
              <a:t>	 </a:t>
            </a:r>
            <a:r>
              <a:rPr lang="en-US" dirty="0" err="1" smtClean="0"/>
              <a:t>Tech·Ed</a:t>
            </a:r>
            <a:r>
              <a:rPr lang="en-US" dirty="0" smtClean="0"/>
              <a:t> Bloggers</a:t>
            </a:r>
          </a:p>
          <a:p>
            <a:pPr marL="0" lvl="1" indent="0">
              <a:lnSpc>
                <a:spcPct val="100000"/>
              </a:lnSpc>
              <a:spcBef>
                <a:spcPts val="0"/>
              </a:spcBef>
              <a:buNone/>
              <a:tabLst>
                <a:tab pos="1828800" algn="l"/>
              </a:tabLst>
            </a:pPr>
            <a:r>
              <a:rPr lang="en-US" dirty="0" smtClean="0"/>
              <a:t>Live Simulcasts	Virtual Labs</a:t>
            </a:r>
          </a:p>
        </p:txBody>
      </p:sp>
      <p:sp>
        <p:nvSpPr>
          <p:cNvPr id="19" name="Rectangle 18"/>
          <p:cNvSpPr/>
          <p:nvPr/>
        </p:nvSpPr>
        <p:spPr>
          <a:xfrm>
            <a:off x="838200" y="4419600"/>
            <a:ext cx="4572000" cy="1046440"/>
          </a:xfrm>
          <a:prstGeom prst="rect">
            <a:avLst/>
          </a:prstGeom>
        </p:spPr>
        <p:txBody>
          <a:bodyPr>
            <a:spAutoFit/>
          </a:bodyPr>
          <a:lstStyle/>
          <a:p>
            <a:pPr>
              <a:spcBef>
                <a:spcPts val="600"/>
              </a:spcBef>
              <a:tabLst>
                <a:tab pos="1828800" algn="l"/>
              </a:tabLst>
            </a:pPr>
            <a:r>
              <a:rPr lang="en-US" sz="2000" dirty="0" smtClean="0">
                <a:hlinkClick r:id="rId5"/>
              </a:rPr>
              <a:t>http://microsoft.com/msdn</a:t>
            </a:r>
            <a:r>
              <a:rPr lang="en-US" sz="2400" b="1" dirty="0" smtClean="0"/>
              <a:t>  </a:t>
            </a:r>
            <a:endParaRPr lang="en-US" sz="2400" dirty="0" smtClean="0"/>
          </a:p>
          <a:p>
            <a:pPr marL="0" lvl="1" indent="0">
              <a:lnSpc>
                <a:spcPct val="100000"/>
              </a:lnSpc>
              <a:spcBef>
                <a:spcPts val="0"/>
              </a:spcBef>
              <a:buNone/>
              <a:tabLst>
                <a:tab pos="1828800" algn="l"/>
              </a:tabLst>
            </a:pPr>
            <a:endParaRPr lang="en-US" dirty="0" smtClean="0"/>
          </a:p>
          <a:p>
            <a:pPr marL="0" lvl="1" indent="0">
              <a:lnSpc>
                <a:spcPct val="100000"/>
              </a:lnSpc>
              <a:spcBef>
                <a:spcPts val="0"/>
              </a:spcBef>
              <a:buNone/>
              <a:tabLst>
                <a:tab pos="1828800" algn="l"/>
              </a:tabLst>
            </a:pPr>
            <a:r>
              <a:rPr lang="en-US" sz="2000" dirty="0" smtClean="0"/>
              <a:t>Developer’s Kit, Licenses, and MORE!</a:t>
            </a:r>
          </a:p>
        </p:txBody>
      </p:sp>
      <p:pic>
        <p:nvPicPr>
          <p:cNvPr id="20" name="Picture 19" descr="TechEd_online.png"/>
          <p:cNvPicPr>
            <a:picLocks noChangeAspect="1"/>
          </p:cNvPicPr>
          <p:nvPr/>
        </p:nvPicPr>
        <p:blipFill>
          <a:blip r:embed="rId6"/>
          <a:stretch>
            <a:fillRect/>
          </a:stretch>
        </p:blipFill>
        <p:spPr bwMode="invGray">
          <a:xfrm>
            <a:off x="914400" y="1209675"/>
            <a:ext cx="2409825" cy="1076325"/>
          </a:xfrm>
          <a:prstGeom prst="rect">
            <a:avLst/>
          </a:prstGeom>
        </p:spPr>
      </p:pic>
      <p:sp>
        <p:nvSpPr>
          <p:cNvPr id="22" name="Title 1"/>
          <p:cNvSpPr txBox="1">
            <a:spLocks/>
          </p:cNvSpPr>
          <p:nvPr/>
        </p:nvSpPr>
        <p:spPr>
          <a:xfrm>
            <a:off x="381000" y="228600"/>
            <a:ext cx="8375946" cy="664797"/>
          </a:xfrm>
          <a:prstGeom prst="rect">
            <a:avLst/>
          </a:prstGeom>
        </p:spPr>
        <p:txBody>
          <a:bodyPr vert="horz" wrap="square" lIns="0" tIns="0" rIns="0" bIns="0" rtlCol="0" anchor="t">
            <a:normAutofit/>
          </a:bodyPr>
          <a:lstStyle/>
          <a:p>
            <a:pPr marL="0" marR="0" lvl="0" indent="0" algn="l" defTabSz="914363"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Resources for Developers</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Resource 2</a:t>
            </a:r>
            <a:r>
              <a:rPr lang="en-US" dirty="0" smtClean="0">
                <a:solidFill>
                  <a:srgbClr val="FFFFFF"/>
                </a:solidFill>
                <a:effectLst>
                  <a:outerShdw blurRad="38100" dist="38100" dir="2700000" algn="tl">
                    <a:srgbClr val="000000">
                      <a:alpha val="43137"/>
                    </a:srgbClr>
                  </a:outerShdw>
                </a:effectLst>
              </a:rPr>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Eval Slide">
    <p:spTree>
      <p:nvGrpSpPr>
        <p:cNvPr id="1" name=""/>
        <p:cNvGrpSpPr/>
        <p:nvPr/>
      </p:nvGrpSpPr>
      <p:grpSpPr>
        <a:xfrm>
          <a:off x="0" y="0"/>
          <a:ext cx="0" cy="0"/>
          <a:chOff x="0" y="0"/>
          <a:chExt cx="0" cy="0"/>
        </a:xfrm>
      </p:grpSpPr>
      <p:sp>
        <p:nvSpPr>
          <p:cNvPr id="3" name="Round Same Side Corner Rectangle 2"/>
          <p:cNvSpPr/>
          <p:nvPr/>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smtClean="0">
              <a:solidFill>
                <a:srgbClr val="FFFFFF"/>
              </a:solidFill>
              <a:effectLst>
                <a:outerShdw blurRad="38100" dist="38100" dir="2700000" algn="tl">
                  <a:srgbClr val="000000">
                    <a:alpha val="43137"/>
                  </a:srgbClr>
                </a:outerShdw>
              </a:effectLst>
              <a:latin typeface="Trebuchet MS" pitchFamily="34" charset="0"/>
            </a:endParaRPr>
          </a:p>
        </p:txBody>
      </p:sp>
      <p:sp>
        <p:nvSpPr>
          <p:cNvPr id="4" name="Freeform 3"/>
          <p:cNvSpPr/>
          <p:nvPr/>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5" name="Freeform 4"/>
          <p:cNvSpPr/>
          <p:nvPr/>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fontAlgn="base">
              <a:spcBef>
                <a:spcPct val="0"/>
              </a:spcBef>
              <a:spcAft>
                <a:spcPct val="0"/>
              </a:spcAft>
              <a:defRPr/>
            </a:pPr>
            <a:endParaRPr lang="en-US" sz="3200" dirty="0" smtClean="0">
              <a:solidFill>
                <a:srgbClr val="FFFFFF"/>
              </a:solidFill>
              <a:effectLst>
                <a:outerShdw blurRad="38100" dist="38100" dir="2700000" algn="tl">
                  <a:srgbClr val="000000">
                    <a:alpha val="43137"/>
                  </a:srgbClr>
                </a:outerShdw>
              </a:effectLst>
              <a:latin typeface="Segoe" pitchFamily="34" charset="0"/>
            </a:endParaRPr>
          </a:p>
        </p:txBody>
      </p:sp>
      <p:pic>
        <p:nvPicPr>
          <p:cNvPr id="6" name="Picture 4" descr="C:\Users\bmarb\AppData\Local\Temp\msohtmlclip1\01\clip_image001.png"/>
          <p:cNvPicPr>
            <a:picLocks noChangeAspect="1" noChangeArrowheads="1"/>
          </p:cNvPicPr>
          <p:nvPr/>
        </p:nvPicPr>
        <p:blipFill>
          <a:blip r:embed="rId2" cstate="screen"/>
          <a:srcRect/>
          <a:stretch>
            <a:fillRect/>
          </a:stretch>
        </p:blipFill>
        <p:spPr bwMode="auto">
          <a:xfrm>
            <a:off x="3886201" y="1048657"/>
            <a:ext cx="3314177" cy="2304143"/>
          </a:xfrm>
          <a:prstGeom prst="rect">
            <a:avLst/>
          </a:prstGeom>
          <a:noFill/>
          <a:ln>
            <a:noFill/>
          </a:ln>
          <a:effectLst>
            <a:reflection blurRad="6350" stA="52000" endA="300" endPos="35000" dir="5400000" sy="-100000" algn="bl" rotWithShape="0"/>
          </a:effectLst>
          <a:scene3d>
            <a:camera prst="perspectiveHeroicExtremeLeftFacing" fov="3000000">
              <a:rot lat="643454" lon="234611" rev="21480000"/>
            </a:camera>
            <a:lightRig rig="threePt" dir="t"/>
          </a:scene3d>
        </p:spPr>
      </p:pic>
      <p:grpSp>
        <p:nvGrpSpPr>
          <p:cNvPr id="2" name="Group 16"/>
          <p:cNvGrpSpPr/>
          <p:nvPr/>
        </p:nvGrpSpPr>
        <p:grpSpPr>
          <a:xfrm>
            <a:off x="723900" y="600075"/>
            <a:ext cx="2170113" cy="4683411"/>
            <a:chOff x="723900" y="600075"/>
            <a:chExt cx="2170113" cy="4683411"/>
          </a:xfrm>
        </p:grpSpPr>
        <p:pic>
          <p:nvPicPr>
            <p:cNvPr id="8" name="Picture 7" descr="officeult.png"/>
            <p:cNvPicPr>
              <a:picLocks noChangeAspect="1"/>
            </p:cNvPicPr>
            <p:nvPr/>
          </p:nvPicPr>
          <p:blipFill>
            <a:blip r:embed="rId3" cstate="screen"/>
            <a:stretch>
              <a:fillRect/>
            </a:stretch>
          </p:blipFill>
          <p:spPr>
            <a:xfrm>
              <a:off x="834724" y="2674613"/>
              <a:ext cx="1621402" cy="2608873"/>
            </a:xfrm>
            <a:prstGeom prst="rect">
              <a:avLst/>
            </a:prstGeom>
          </p:spPr>
        </p:pic>
        <p:pic>
          <p:nvPicPr>
            <p:cNvPr id="9" name="Picture 4" descr="C:\Documents and Settings\Jessica Mans\Desktop\In progress\TechEd\Ult07EN_3DP.png"/>
            <p:cNvPicPr>
              <a:picLocks noChangeAspect="1" noChangeArrowheads="1"/>
            </p:cNvPicPr>
            <p:nvPr/>
          </p:nvPicPr>
          <p:blipFill>
            <a:blip r:embed="rId4" cstate="screen"/>
            <a:srcRect/>
            <a:stretch>
              <a:fillRect/>
            </a:stretch>
          </p:blipFill>
          <p:spPr bwMode="auto">
            <a:xfrm>
              <a:off x="723900" y="600075"/>
              <a:ext cx="2170113" cy="2392362"/>
            </a:xfrm>
            <a:prstGeom prst="rect">
              <a:avLst/>
            </a:prstGeom>
            <a:noFill/>
            <a:ln w="9525">
              <a:noFill/>
              <a:miter lim="800000"/>
              <a:headEnd/>
              <a:tailEnd/>
            </a:ln>
            <a:effectLst/>
          </p:spPr>
        </p:pic>
      </p:grpSp>
      <p:sp>
        <p:nvSpPr>
          <p:cNvPr id="10" name="Rounded Rectangle 9"/>
          <p:cNvSpPr/>
          <p:nvPr/>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Complete an</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evaluation on</a:t>
            </a:r>
          </a:p>
          <a:p>
            <a:pPr lvl="0" defTabSz="914099" fontAlgn="base">
              <a:spcBef>
                <a:spcPct val="0"/>
              </a:spcBef>
              <a:spcAft>
                <a:spcPct val="0"/>
              </a:spcAft>
              <a:defRPr/>
            </a:pPr>
            <a:r>
              <a:rPr lang="en-US" sz="3600" dirty="0" err="1" smtClean="0">
                <a:solidFill>
                  <a:srgbClr val="FFFFFF"/>
                </a:solidFill>
                <a:effectLst>
                  <a:outerShdw blurRad="38100" dist="38100" dir="2700000" algn="tl">
                    <a:srgbClr val="000000">
                      <a:alpha val="43137"/>
                    </a:srgbClr>
                  </a:outerShdw>
                </a:effectLst>
                <a:latin typeface="Segoe" pitchFamily="34" charset="0"/>
              </a:rPr>
              <a:t>CommNet</a:t>
            </a:r>
            <a:r>
              <a:rPr lang="en-US" sz="3600" dirty="0" smtClean="0">
                <a:solidFill>
                  <a:srgbClr val="FFFFFF"/>
                </a:solidFill>
                <a:effectLst>
                  <a:outerShdw blurRad="38100" dist="38100" dir="2700000" algn="tl">
                    <a:srgbClr val="000000">
                      <a:alpha val="43137"/>
                    </a:srgbClr>
                  </a:outerShdw>
                </a:effectLst>
                <a:latin typeface="Segoe" pitchFamily="34" charset="0"/>
              </a:rPr>
              <a:t> and</a:t>
            </a:r>
          </a:p>
          <a:p>
            <a:pPr lvl="0" defTabSz="914099" fontAlgn="base">
              <a:spcBef>
                <a:spcPct val="0"/>
              </a:spcBef>
              <a:spcAft>
                <a:spcPct val="0"/>
              </a:spcAft>
              <a:defRPr/>
            </a:pPr>
            <a:r>
              <a:rPr lang="en-US" sz="3600" dirty="0" smtClean="0">
                <a:solidFill>
                  <a:srgbClr val="FFFFFF"/>
                </a:solidFill>
                <a:effectLst>
                  <a:outerShdw blurRad="38100" dist="38100" dir="2700000" algn="tl">
                    <a:srgbClr val="000000">
                      <a:alpha val="43137"/>
                    </a:srgbClr>
                  </a:outerShdw>
                </a:effectLst>
                <a:latin typeface="Segoe" pitchFamily="34" charset="0"/>
              </a:rPr>
              <a:t>enter to win!</a:t>
            </a:r>
          </a:p>
        </p:txBody>
      </p:sp>
      <p:sp>
        <p:nvSpPr>
          <p:cNvPr id="11" name="Wave 10"/>
          <p:cNvSpPr/>
          <p:nvPr/>
        </p:nvSpPr>
        <p:spPr bwMode="black">
          <a:xfrm>
            <a:off x="3505200" y="1676400"/>
            <a:ext cx="3505200" cy="1981200"/>
          </a:xfrm>
          <a:prstGeom prst="wave">
            <a:avLst>
              <a:gd name="adj1" fmla="val 15882"/>
              <a:gd name="adj2" fmla="val 9010"/>
            </a:avLst>
          </a:prstGeom>
          <a:gradFill flip="none" rotWithShape="1">
            <a:gsLst>
              <a:gs pos="0">
                <a:schemeClr val="accent5">
                  <a:alpha val="16000"/>
                </a:schemeClr>
              </a:gs>
              <a:gs pos="54000">
                <a:schemeClr val="accent5"/>
              </a:gs>
              <a:gs pos="100000">
                <a:schemeClr val="accent5">
                  <a:alpha val="0"/>
                </a:schemeClr>
              </a:gs>
            </a:gsLst>
            <a:lin ang="5400000" scaled="1"/>
            <a:tileRect/>
          </a:gradFill>
          <a:ln w="38100">
            <a:noFill/>
            <a:headEnd type="none" w="med" len="med"/>
            <a:tailEnd type="none" w="med" len="med"/>
          </a:ln>
          <a:effectLst>
            <a:softEdge rad="63500"/>
          </a:effectLst>
          <a:scene3d>
            <a:camera prst="orthographicFront">
              <a:rot lat="0" lon="0" rev="0"/>
            </a:camera>
            <a:lightRig rig="threePt" dir="t">
              <a:rot lat="0" lon="0" rev="9000000"/>
            </a:lightRig>
          </a:scene3d>
          <a:sp3d prstMaterial="flat">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lstStyle/>
          <a:p>
            <a:pPr algn="ctr" defTabSz="914099" fontAlgn="base">
              <a:lnSpc>
                <a:spcPts val="2400"/>
              </a:lnSpc>
              <a:spcBef>
                <a:spcPct val="0"/>
              </a:spcBef>
              <a:spcAft>
                <a:spcPct val="0"/>
              </a:spcAft>
            </a:pPr>
            <a:r>
              <a:rPr lang="en-US" sz="3600" dirty="0" smtClean="0">
                <a:solidFill>
                  <a:srgbClr val="FFFFFF"/>
                </a:solidFill>
                <a:effectLst>
                  <a:outerShdw blurRad="38100" dist="38100" dir="2700000" algn="tl">
                    <a:srgbClr val="000000">
                      <a:alpha val="43137"/>
                    </a:srgbClr>
                  </a:outerShdw>
                </a:effectLst>
                <a:latin typeface="+mj-lt"/>
              </a:rPr>
              <a:t>1 Year </a:t>
            </a:r>
            <a:r>
              <a:rPr lang="en-US" sz="2800" dirty="0" smtClean="0">
                <a:solidFill>
                  <a:srgbClr val="FFFFFF"/>
                </a:solidFill>
                <a:effectLst>
                  <a:outerShdw blurRad="38100" dist="38100" dir="2700000" algn="tl">
                    <a:srgbClr val="000000">
                      <a:alpha val="43137"/>
                    </a:srgbClr>
                  </a:outerShdw>
                </a:effectLst>
                <a:latin typeface="+mj-lt"/>
              </a:rPr>
              <a:t>Subscription!</a:t>
            </a:r>
          </a:p>
        </p:txBody>
      </p:sp>
      <p:pic>
        <p:nvPicPr>
          <p:cNvPr id="12" name="Picture 11" descr="Zune white front.PNG"/>
          <p:cNvPicPr>
            <a:picLocks noChangeAspect="1"/>
          </p:cNvPicPr>
          <p:nvPr/>
        </p:nvPicPr>
        <p:blipFill>
          <a:blip r:embed="rId5" cstate="screen"/>
          <a:srcRect/>
          <a:stretch>
            <a:fillRect/>
          </a:stretch>
        </p:blipFill>
        <p:spPr>
          <a:xfrm>
            <a:off x="6553200" y="2667000"/>
            <a:ext cx="1563478" cy="3165089"/>
          </a:xfrm>
          <a:prstGeom prst="rect">
            <a:avLst/>
          </a:prstGeom>
          <a:noFill/>
          <a:ln>
            <a:noFill/>
          </a:ln>
          <a:effectLst/>
        </p:spPr>
      </p:pic>
      <p:pic>
        <p:nvPicPr>
          <p:cNvPr id="13" name="Picture 12" descr="msdn_1inch_rgb.png"/>
          <p:cNvPicPr>
            <a:picLocks noChangeAspect="1"/>
          </p:cNvPicPr>
          <p:nvPr/>
        </p:nvPicPr>
        <p:blipFill>
          <a:blip r:embed="rId6"/>
          <a:stretch>
            <a:fillRect/>
          </a:stretch>
        </p:blipFill>
        <p:spPr bwMode="invGray">
          <a:xfrm>
            <a:off x="4826000" y="3429000"/>
            <a:ext cx="1651000" cy="838200"/>
          </a:xfrm>
          <a:prstGeom prst="rect">
            <a:avLst/>
          </a:prstGeom>
        </p:spPr>
      </p:pic>
      <p:grpSp>
        <p:nvGrpSpPr>
          <p:cNvPr id="7" name="Group 17"/>
          <p:cNvGrpSpPr/>
          <p:nvPr/>
        </p:nvGrpSpPr>
        <p:grpSpPr>
          <a:xfrm>
            <a:off x="2009775" y="800100"/>
            <a:ext cx="2170113" cy="4685811"/>
            <a:chOff x="2009775" y="800100"/>
            <a:chExt cx="2170113" cy="4685811"/>
          </a:xfrm>
        </p:grpSpPr>
        <p:pic>
          <p:nvPicPr>
            <p:cNvPr id="15" name="Picture 14" descr="winvista.png"/>
            <p:cNvPicPr>
              <a:picLocks noChangeAspect="1"/>
            </p:cNvPicPr>
            <p:nvPr/>
          </p:nvPicPr>
          <p:blipFill>
            <a:blip r:embed="rId7" cstate="screen"/>
            <a:stretch>
              <a:fillRect/>
            </a:stretch>
          </p:blipFill>
          <p:spPr>
            <a:xfrm>
              <a:off x="2142049" y="2877038"/>
              <a:ext cx="1621402" cy="2608873"/>
            </a:xfrm>
            <a:prstGeom prst="rect">
              <a:avLst/>
            </a:prstGeom>
          </p:spPr>
        </p:pic>
        <p:pic>
          <p:nvPicPr>
            <p:cNvPr id="16" name="Picture 3" descr="C:\Documents and Settings\Jessica Mans\Desktop\In progress\TechEd\V_UltEN_3DP.png"/>
            <p:cNvPicPr>
              <a:picLocks noChangeAspect="1" noChangeArrowheads="1"/>
            </p:cNvPicPr>
            <p:nvPr/>
          </p:nvPicPr>
          <p:blipFill>
            <a:blip r:embed="rId8" cstate="screen"/>
            <a:srcRect/>
            <a:stretch>
              <a:fillRect/>
            </a:stretch>
          </p:blipFill>
          <p:spPr bwMode="auto">
            <a:xfrm>
              <a:off x="2009775" y="800100"/>
              <a:ext cx="2170113" cy="2392363"/>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3"/>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10"/>
                                        </p:tgtEl>
                                        <p:attrNameLst>
                                          <p:attrName>ppt_x</p:attrName>
                                          <p:attrName>ppt_y</p:attrName>
                                        </p:attrNameLst>
                                      </p:cBhvr>
                                      <p:rCtr x="0" y="-167"/>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p:bldP spid="10" grpId="1"/>
      <p:bldP spid="11"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OTE layout - user must hide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
        <p:nvSpPr>
          <p:cNvPr id="8"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000000"/>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000000"/>
              </a:solidFill>
              <a:effectLst/>
              <a:uLnTx/>
              <a:uFillTx/>
              <a:latin typeface="+mn-lt"/>
              <a:ea typeface="+mn-ea"/>
              <a:cs typeface="+mn-cs"/>
            </a:endParaRP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7" name="Picture 6"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userDrawn="1"/>
        </p:nvPicPr>
        <p:blipFill>
          <a:blip r:embed="rId3"/>
          <a:srcRect l="65000" t="75556"/>
          <a:stretch>
            <a:fillRect/>
          </a:stretch>
        </p:blipFill>
        <p:spPr bwMode="invGray">
          <a:xfrm>
            <a:off x="5943600" y="5181600"/>
            <a:ext cx="3200400" cy="1676400"/>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4C19A"/>
                </a:solidFill>
                <a:latin typeface="Calibri"/>
                <a:ea typeface="+mn-ea"/>
                <a:cs typeface="+mn-cs"/>
              </a:rPr>
              <a:pPr algn="l" defTabSz="914363" rtl="0">
                <a:defRPr/>
              </a:pPr>
              <a:t>‹#›</a:t>
            </a:fld>
            <a:endParaRPr lang="en-US" sz="1400" kern="1200" dirty="0">
              <a:solidFill>
                <a:srgbClr val="F4C19A"/>
              </a:solidFill>
              <a:latin typeface="Calibri"/>
              <a:ea typeface="+mn-ea"/>
              <a:cs typeface="+mn-cs"/>
            </a:endParaRPr>
          </a:p>
        </p:txBody>
      </p:sp>
      <p:pic>
        <p:nvPicPr>
          <p:cNvPr id="6" name="Picture 5" descr="TechEd Dev logo for title masterpng.png"/>
          <p:cNvPicPr>
            <a:picLocks noChangeAspect="1"/>
          </p:cNvPicPr>
          <p:nvPr userDrawn="1"/>
        </p:nvPicPr>
        <p:blipFill>
          <a:blip r:embed="rId3"/>
          <a:srcRect/>
          <a:stretch>
            <a:fillRect/>
          </a:stretch>
        </p:blipFill>
        <p:spPr bwMode="invGray">
          <a:xfrm>
            <a:off x="5943600" y="5181600"/>
            <a:ext cx="3200400" cy="1676400"/>
          </a:xfrm>
          <a:prstGeom prst="rect">
            <a:avLst/>
          </a:prstGeom>
        </p:spPr>
      </p:pic>
      <p:sp>
        <p:nvSpPr>
          <p:cNvPr id="8" name="Text Placeholder 7"/>
          <p:cNvSpPr>
            <a:spLocks noGrp="1"/>
          </p:cNvSpPr>
          <p:nvPr>
            <p:ph type="body" sz="quarter" idx="10" hasCustomPrompt="1"/>
          </p:nvPr>
        </p:nvSpPr>
        <p:spPr>
          <a:xfrm>
            <a:off x="730250" y="228600"/>
            <a:ext cx="3841750" cy="276999"/>
          </a:xfrm>
        </p:spPr>
        <p:txBody>
          <a:bodyPr/>
          <a:lstStyle>
            <a:lvl1pPr>
              <a:buFont typeface="Arial" pitchFamily="34" charset="0"/>
              <a:buNone/>
              <a:defRPr sz="2000"/>
            </a:lvl1pPr>
          </a:lstStyle>
          <a:p>
            <a:pPr lvl="0"/>
            <a:r>
              <a:rPr lang="en-US" dirty="0" smtClean="0"/>
              <a:t>Session Code:</a:t>
            </a:r>
            <a:endParaRPr lang="en-US" dirty="0"/>
          </a:p>
        </p:txBody>
      </p:sp>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370013" y="381506"/>
            <a:ext cx="6994362" cy="1523494"/>
          </a:xfrm>
        </p:spPr>
        <p:txBody>
          <a:bodyPr anchor="b" anchorCtr="0">
            <a:noAutofit/>
          </a:bodyPr>
          <a:lstStyle>
            <a:lvl1pPr>
              <a:lnSpc>
                <a:spcPct val="90000"/>
              </a:lnSpc>
              <a:defRPr sz="480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0013" y="3657601"/>
            <a:ext cx="6994362"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click to…</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2B486"/>
                </a:solidFill>
                <a:latin typeface="Calibri"/>
                <a:ea typeface="+mn-ea"/>
                <a:cs typeface="+mn-cs"/>
              </a:rPr>
              <a:pPr algn="l" defTabSz="914363" rtl="0">
                <a:defRPr/>
              </a:pPr>
              <a:t>‹#›</a:t>
            </a:fld>
            <a:endParaRPr lang="en-US" sz="1400" kern="1200" dirty="0">
              <a:solidFill>
                <a:srgbClr val="F2B486"/>
              </a:solidFill>
              <a:latin typeface="Calibri"/>
              <a:ea typeface="+mn-ea"/>
              <a:cs typeface="+mn-cs"/>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5" name="Picture 4"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pic>
        <p:nvPicPr>
          <p:cNvPr id="7" name="Picture 6"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6" name="Picture 5"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pic>
        <p:nvPicPr>
          <p:cNvPr id="10" name="Picture 9"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pic>
        <p:nvPicPr>
          <p:cNvPr id="4" name="Picture 3"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FFFFF">
                    <a:tint val="75000"/>
                  </a:srgbClr>
                </a:solidFill>
                <a:latin typeface="Calibri"/>
                <a:ea typeface="+mn-ea"/>
                <a:cs typeface="+mn-cs"/>
              </a:rPr>
              <a:pPr algn="l" defTabSz="914363" rtl="0">
                <a:defRPr/>
              </a:pPr>
              <a:t>‹#›</a:t>
            </a:fld>
            <a:endParaRPr lang="en-US" sz="1400" kern="1200" dirty="0">
              <a:solidFill>
                <a:srgbClr val="FFFFFF">
                  <a:tint val="75000"/>
                </a:srgbClr>
              </a:solidFill>
              <a:latin typeface="Calibri"/>
              <a:ea typeface="+mn-ea"/>
              <a:cs typeface="+mn-cs"/>
            </a:endParaRPr>
          </a:p>
        </p:txBody>
      </p:sp>
      <p:pic>
        <p:nvPicPr>
          <p:cNvPr id="3" name="Picture 2"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pic>
        <p:nvPicPr>
          <p:cNvPr id="6" name="Picture 5"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1"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 &amp; 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1370012" y="1905000"/>
            <a:ext cx="6994950" cy="1384994"/>
          </a:xfrm>
          <a:scene3d>
            <a:camera prst="orthographicFront"/>
            <a:lightRig rig="contrasting" dir="t"/>
          </a:scene3d>
          <a:sp3d/>
        </p:spPr>
        <p:txBody>
          <a:bodyPr anchor="t" anchorCtr="0">
            <a:noAutofit/>
            <a:sp3d extrusionH="57150">
              <a:bevelT w="19050" h="31750"/>
              <a:contourClr>
                <a:srgbClr val="CCFF99"/>
              </a:contourClr>
            </a:sp3d>
          </a:bodyPr>
          <a:lstStyle>
            <a:lvl1pPr marL="0" indent="0" algn="l">
              <a:buFont typeface="Arial" pitchFamily="34" charset="0"/>
              <a:buNone/>
              <a:defRPr kumimoji="0" lang="en-US" sz="10000" b="0" i="0" u="none" strike="noStrike" kern="1200" cap="none" spc="-500" normalizeH="0" baseline="0" noProof="0" dirty="0" smtClean="0">
                <a:ln w="11430"/>
                <a:gradFill flip="none" rotWithShape="1">
                  <a:gsLst>
                    <a:gs pos="0">
                      <a:srgbClr val="FFFFFF"/>
                    </a:gs>
                    <a:gs pos="28000">
                      <a:srgbClr val="F6C9A8"/>
                    </a:gs>
                    <a:gs pos="62000">
                      <a:srgbClr val="ED9655"/>
                    </a:gs>
                    <a:gs pos="88000">
                      <a:srgbClr val="EA883E"/>
                    </a:gs>
                  </a:gsLst>
                  <a:lin ang="5400000" scaled="1"/>
                  <a:tileRect/>
                </a:gradFill>
                <a:effectLst/>
                <a:uLnTx/>
                <a:uFillTx/>
                <a:latin typeface="Calibri" pitchFamily="34" charset="0"/>
                <a:ea typeface="+mn-ea"/>
                <a:cs typeface="+mn-cs"/>
              </a:defRPr>
            </a:lvl1pPr>
          </a:lstStyle>
          <a:p>
            <a:pPr lvl="0"/>
            <a:r>
              <a:rPr lang="en-US" dirty="0" smtClean="0"/>
              <a:t>Q &amp; A</a:t>
            </a:r>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F2B486"/>
                </a:solidFill>
                <a:latin typeface="Calibri"/>
                <a:ea typeface="+mn-ea"/>
                <a:cs typeface="+mn-cs"/>
              </a:rPr>
              <a:pPr algn="l" defTabSz="914363" rtl="0">
                <a:defRPr/>
              </a:pPr>
              <a:t>‹#›</a:t>
            </a:fld>
            <a:endParaRPr lang="en-US" sz="1400" kern="1200" dirty="0">
              <a:solidFill>
                <a:srgbClr val="F2B486"/>
              </a:solidFill>
              <a:latin typeface="Calibri"/>
              <a:ea typeface="+mn-ea"/>
              <a:cs typeface="+mn-cs"/>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sentation Outlin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marL="0" marR="0" indent="0" defTabSz="914363" rtl="0" eaLnBrk="1" fontAlgn="auto" latinLnBrk="0" hangingPunct="1">
              <a:lnSpc>
                <a:spcPct val="90000"/>
              </a:lnSpc>
              <a:spcBef>
                <a:spcPct val="0"/>
              </a:spcBef>
              <a:spcAft>
                <a:spcPts val="0"/>
              </a:spcAft>
              <a:tabLst/>
              <a:defRPr/>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Presentation Outline (hidden slide):</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6" name="Text Placeholder 5"/>
          <p:cNvSpPr>
            <a:spLocks noGrp="1"/>
          </p:cNvSpPr>
          <p:nvPr>
            <p:ph type="body" sz="quarter" idx="10" hasCustomPrompt="1"/>
          </p:nvPr>
        </p:nvSpPr>
        <p:spPr bwMode="white">
          <a:xfrm>
            <a:off x="381000" y="1905000"/>
            <a:ext cx="8382000" cy="3981624"/>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r>
              <a:rPr lang="en-US" dirty="0" smtClean="0"/>
              <a:t>Title:</a:t>
            </a:r>
          </a:p>
          <a:p>
            <a:r>
              <a:rPr lang="en-US" dirty="0" smtClean="0"/>
              <a:t>Technical Level:</a:t>
            </a:r>
          </a:p>
          <a:p>
            <a:r>
              <a:rPr lang="en-US" dirty="0" smtClean="0"/>
              <a:t>Intended Audience:</a:t>
            </a:r>
          </a:p>
          <a:p>
            <a:r>
              <a:rPr lang="en-US" dirty="0" smtClean="0"/>
              <a:t>Objectives (what do you want the audience to take away from this session):</a:t>
            </a:r>
          </a:p>
          <a:p>
            <a:pPr lvl="1"/>
            <a:r>
              <a:rPr lang="en-US" dirty="0" smtClean="0"/>
              <a:t>1. </a:t>
            </a:r>
          </a:p>
          <a:p>
            <a:pPr lvl="1"/>
            <a:r>
              <a:rPr lang="en-US" dirty="0" smtClean="0"/>
              <a:t>2.</a:t>
            </a:r>
          </a:p>
          <a:p>
            <a:pPr lvl="1"/>
            <a:r>
              <a:rPr lang="en-US" dirty="0" smtClean="0"/>
              <a:t>3.</a:t>
            </a:r>
          </a:p>
          <a:p>
            <a:r>
              <a:rPr lang="en-US" dirty="0" smtClean="0"/>
              <a:t>Presentation Outline (including demos):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000000"/>
                </a:solidFill>
                <a:latin typeface="Calibri"/>
                <a:ea typeface="+mn-ea"/>
                <a:cs typeface="+mn-cs"/>
              </a:rPr>
              <a:pPr algn="l" defTabSz="914363" rtl="0">
                <a:defRPr/>
              </a:pPr>
              <a:t>‹#›</a:t>
            </a:fld>
            <a:endParaRPr lang="en-US" sz="1400" kern="1200" dirty="0">
              <a:solidFill>
                <a:srgbClr val="000000"/>
              </a:solidFill>
              <a:latin typeface="Calibri"/>
              <a:ea typeface="+mn-ea"/>
              <a:cs typeface="+mn-cs"/>
            </a:endParaRPr>
          </a:p>
        </p:txBody>
      </p:sp>
      <p:sp>
        <p:nvSpPr>
          <p:cNvPr id="10" name="Text Box 4"/>
          <p:cNvSpPr txBox="1">
            <a:spLocks noChangeArrowheads="1"/>
          </p:cNvSpPr>
          <p:nvPr userDrawn="1"/>
        </p:nvSpPr>
        <p:spPr bwMode="auto">
          <a:xfrm>
            <a:off x="381000" y="926926"/>
            <a:ext cx="8382000" cy="885423"/>
          </a:xfrm>
          <a:prstGeom prst="rect">
            <a:avLst/>
          </a:prstGeom>
          <a:solidFill>
            <a:srgbClr val="FFFF99"/>
          </a:solidFill>
          <a:ln w="38100">
            <a:solidFill>
              <a:srgbClr val="FFFF00"/>
            </a:solidFill>
            <a:miter lim="800000"/>
            <a:headEnd/>
            <a:tailEnd/>
          </a:ln>
        </p:spPr>
        <p:txBody>
          <a:bodyPr lIns="91436" tIns="45718" rIns="91436" bIns="45718"/>
          <a:lstStyle/>
          <a:p>
            <a:pPr algn="l" defTabSz="914363" rtl="0"/>
            <a:r>
              <a:rPr lang="en-US" kern="1200" dirty="0">
                <a:solidFill>
                  <a:srgbClr val="990033"/>
                </a:solidFill>
                <a:latin typeface="Calibri"/>
                <a:ea typeface="+mn-ea"/>
                <a:cs typeface="+mn-cs"/>
              </a:rPr>
              <a:t>Speaker instructions: </a:t>
            </a:r>
            <a:r>
              <a:rPr lang="en-US" sz="1600" kern="1200" dirty="0">
                <a:solidFill>
                  <a:srgbClr val="000000"/>
                </a:solidFill>
                <a:latin typeface="Calibri"/>
                <a:ea typeface="+mn-ea"/>
                <a:cs typeface="+mn-cs"/>
              </a:rPr>
              <a:t>Complete this slide to assist your SME (subject matter expert) in evaluating your presentation flow, topic coverage, demo integration and alignment of content to your session description and level. </a:t>
            </a:r>
          </a:p>
          <a:p>
            <a:pPr algn="l" defTabSz="914363" rtl="0">
              <a:lnSpc>
                <a:spcPct val="90000"/>
              </a:lnSpc>
              <a:spcBef>
                <a:spcPct val="20000"/>
              </a:spcBef>
            </a:pPr>
            <a:endParaRPr lang="en-US" kern="1200" dirty="0">
              <a:solidFill>
                <a:srgbClr val="990033"/>
              </a:solidFill>
              <a:latin typeface="Calibri"/>
              <a:ea typeface="+mn-ea"/>
              <a:cs typeface="+mn-cs"/>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Resources for Developers">
    <p:spTree>
      <p:nvGrpSpPr>
        <p:cNvPr id="1" name=""/>
        <p:cNvGrpSpPr/>
        <p:nvPr/>
      </p:nvGrpSpPr>
      <p:grpSpPr>
        <a:xfrm>
          <a:off x="0" y="0"/>
          <a:ext cx="0" cy="0"/>
          <a:chOff x="0" y="0"/>
          <a:chExt cx="0" cy="0"/>
        </a:xfrm>
      </p:grpSpPr>
      <p:sp>
        <p:nvSpPr>
          <p:cNvPr id="3" name="Rounded Rectangle 2"/>
          <p:cNvSpPr/>
          <p:nvPr userDrawn="1"/>
        </p:nvSpPr>
        <p:spPr bwMode="auto">
          <a:xfrm>
            <a:off x="0" y="990600"/>
            <a:ext cx="91440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rtl="0" fontAlgn="base">
              <a:spcBef>
                <a:spcPct val="0"/>
              </a:spcBef>
              <a:spcAft>
                <a:spcPct val="0"/>
              </a:spcAft>
              <a:defRPr/>
            </a:pPr>
            <a:endParaRPr lang="en-US" sz="16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sp>
        <p:nvSpPr>
          <p:cNvPr id="4" name="Rounded Rectangle 3"/>
          <p:cNvSpPr/>
          <p:nvPr userDrawn="1"/>
        </p:nvSpPr>
        <p:spPr bwMode="auto">
          <a:xfrm>
            <a:off x="0" y="3429000"/>
            <a:ext cx="5867400" cy="838200"/>
          </a:xfrm>
          <a:prstGeom prst="roundRect">
            <a:avLst>
              <a:gd name="adj" fmla="val 50000"/>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p>
            <a:pPr algn="ctr" defTabSz="914099" rtl="0" fontAlgn="base">
              <a:spcBef>
                <a:spcPct val="0"/>
              </a:spcBef>
              <a:spcAft>
                <a:spcPct val="0"/>
              </a:spcAft>
              <a:defRPr/>
            </a:pPr>
            <a:endParaRPr lang="en-US" sz="16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pic>
        <p:nvPicPr>
          <p:cNvPr id="5" name="Picture 4" descr="C:\Users\bmarb\AppData\Local\Temp\msohtmlclip1\01\clip_image001.png"/>
          <p:cNvPicPr>
            <a:picLocks noChangeAspect="1" noChangeArrowheads="1"/>
          </p:cNvPicPr>
          <p:nvPr userDrawn="1"/>
        </p:nvPicPr>
        <p:blipFill>
          <a:blip r:embed="rId2"/>
          <a:srcRect/>
          <a:stretch>
            <a:fillRect/>
          </a:stretch>
        </p:blipFill>
        <p:spPr bwMode="auto">
          <a:xfrm>
            <a:off x="4579144" y="2209800"/>
            <a:ext cx="4183856" cy="3213202"/>
          </a:xfrm>
          <a:prstGeom prst="rect">
            <a:avLst/>
          </a:prstGeom>
          <a:noFill/>
          <a:ln>
            <a:noFill/>
          </a:ln>
          <a:effectLst>
            <a:glow rad="101600">
              <a:schemeClr val="accent6">
                <a:satMod val="175000"/>
                <a:alpha val="40000"/>
              </a:schemeClr>
            </a:glow>
            <a:reflection blurRad="6350" stA="52000" endA="300" endPos="35000" dir="5400000" sy="-100000" algn="bl" rotWithShape="0"/>
          </a:effectLst>
          <a:scene3d>
            <a:camera prst="perspectiveHeroicExtremeLeftFacing" fov="3000000">
              <a:rot lat="777496" lon="1390288" rev="21572207"/>
            </a:camera>
            <a:lightRig rig="threePt" dir="t"/>
          </a:scene3d>
        </p:spPr>
      </p:pic>
      <p:grpSp>
        <p:nvGrpSpPr>
          <p:cNvPr id="2" name="Group 29"/>
          <p:cNvGrpSpPr/>
          <p:nvPr userDrawn="1"/>
        </p:nvGrpSpPr>
        <p:grpSpPr>
          <a:xfrm>
            <a:off x="228600" y="1247775"/>
            <a:ext cx="457200" cy="457200"/>
            <a:chOff x="0" y="1400175"/>
            <a:chExt cx="457200" cy="457200"/>
          </a:xfrm>
        </p:grpSpPr>
        <p:sp>
          <p:nvSpPr>
            <p:cNvPr id="7" name="Oval 6"/>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algn="ctr" rtl="0">
                <a:defRPr/>
              </a:pPr>
              <a:endParaRPr lang="en-US">
                <a:solidFill>
                  <a:sysClr val="window" lastClr="FFFFFF"/>
                </a:solidFill>
                <a:latin typeface="Calibri"/>
                <a:ea typeface="+mn-ea"/>
                <a:cs typeface="+mn-cs"/>
              </a:endParaRPr>
            </a:p>
          </p:txBody>
        </p:sp>
        <p:sp>
          <p:nvSpPr>
            <p:cNvPr id="8" name="Oval 7"/>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algn="ctr" rtl="0">
                <a:defRPr/>
              </a:pPr>
              <a:endParaRPr lang="en-US">
                <a:solidFill>
                  <a:sysClr val="window" lastClr="FFFFFF"/>
                </a:solidFill>
                <a:latin typeface="Calibri"/>
                <a:ea typeface="+mn-ea"/>
                <a:cs typeface="+mn-cs"/>
              </a:endParaRPr>
            </a:p>
          </p:txBody>
        </p:sp>
        <p:sp>
          <p:nvSpPr>
            <p:cNvPr id="9" name="Oval 8"/>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algn="ctr" rtl="0">
                <a:defRPr/>
              </a:pPr>
              <a:endParaRPr lang="en-US">
                <a:solidFill>
                  <a:sysClr val="window" lastClr="FFFFFF"/>
                </a:solidFill>
                <a:latin typeface="Calibri"/>
                <a:ea typeface="+mn-ea"/>
                <a:cs typeface="+mn-cs"/>
              </a:endParaRPr>
            </a:p>
          </p:txBody>
        </p:sp>
      </p:grpSp>
      <p:grpSp>
        <p:nvGrpSpPr>
          <p:cNvPr id="6" name="Group 33"/>
          <p:cNvGrpSpPr/>
          <p:nvPr userDrawn="1"/>
        </p:nvGrpSpPr>
        <p:grpSpPr>
          <a:xfrm>
            <a:off x="228600" y="3671887"/>
            <a:ext cx="457200" cy="457200"/>
            <a:chOff x="0" y="1400175"/>
            <a:chExt cx="457200" cy="457200"/>
          </a:xfrm>
        </p:grpSpPr>
        <p:sp>
          <p:nvSpPr>
            <p:cNvPr id="11" name="Oval 10"/>
            <p:cNvSpPr/>
            <p:nvPr/>
          </p:nvSpPr>
          <p:spPr>
            <a:xfrm>
              <a:off x="161365" y="1561540"/>
              <a:ext cx="152400" cy="152400"/>
            </a:xfrm>
            <a:prstGeom prst="ellipse">
              <a:avLst/>
            </a:prstGeom>
            <a:gradFill flip="none" rotWithShape="1">
              <a:gsLst>
                <a:gs pos="10000">
                  <a:srgbClr val="C0504D">
                    <a:lumMod val="50000"/>
                  </a:srgbClr>
                </a:gs>
                <a:gs pos="100000">
                  <a:srgbClr val="F79646">
                    <a:lumMod val="50000"/>
                  </a:srgbClr>
                </a:gs>
              </a:gsLst>
              <a:path path="shape">
                <a:fillToRect l="50000" t="50000" r="50000" b="50000"/>
              </a:path>
              <a:tileRect/>
            </a:gradFill>
            <a:ln w="12700" cap="flat" cmpd="sng" algn="ctr">
              <a:gradFill>
                <a:gsLst>
                  <a:gs pos="0">
                    <a:srgbClr val="F79646">
                      <a:lumMod val="75000"/>
                    </a:srgbClr>
                  </a:gs>
                  <a:gs pos="100000">
                    <a:srgbClr val="F79646"/>
                  </a:gs>
                </a:gsLst>
                <a:lin ang="5400000" scaled="0"/>
              </a:gradFill>
              <a:prstDash val="solid"/>
            </a:ln>
            <a:effectLst/>
            <a:scene3d>
              <a:camera prst="orthographicFront"/>
              <a:lightRig rig="threePt" dir="t">
                <a:rot lat="0" lon="0" rev="4800000"/>
              </a:lightRig>
            </a:scene3d>
            <a:sp3d/>
          </p:spPr>
          <p:txBody>
            <a:bodyPr rtlCol="0" anchor="ctr"/>
            <a:lstStyle/>
            <a:p>
              <a:pPr algn="ctr" rtl="0">
                <a:defRPr/>
              </a:pPr>
              <a:endParaRPr lang="en-US">
                <a:solidFill>
                  <a:sysClr val="window" lastClr="FFFFFF"/>
                </a:solidFill>
                <a:latin typeface="Calibri"/>
                <a:ea typeface="+mn-ea"/>
                <a:cs typeface="+mn-cs"/>
              </a:endParaRPr>
            </a:p>
          </p:txBody>
        </p:sp>
        <p:sp>
          <p:nvSpPr>
            <p:cNvPr id="12" name="Oval 11"/>
            <p:cNvSpPr/>
            <p:nvPr/>
          </p:nvSpPr>
          <p:spPr>
            <a:xfrm>
              <a:off x="0" y="1400175"/>
              <a:ext cx="457200" cy="457200"/>
            </a:xfrm>
            <a:prstGeom prst="ellipse">
              <a:avLst/>
            </a:prstGeom>
            <a:solidFill>
              <a:srgbClr val="FFC000"/>
            </a:solidFill>
            <a:ln w="25400" cap="flat" cmpd="sng" algn="ctr">
              <a:noFill/>
              <a:prstDash val="solid"/>
            </a:ln>
            <a:effectLst>
              <a:softEdge rad="127000"/>
            </a:effectLst>
          </p:spPr>
          <p:txBody>
            <a:bodyPr rtlCol="0" anchor="ctr"/>
            <a:lstStyle/>
            <a:p>
              <a:pPr algn="ctr" rtl="0">
                <a:defRPr/>
              </a:pPr>
              <a:endParaRPr lang="en-US">
                <a:solidFill>
                  <a:sysClr val="window" lastClr="FFFFFF"/>
                </a:solidFill>
                <a:latin typeface="Calibri"/>
                <a:ea typeface="+mn-ea"/>
                <a:cs typeface="+mn-cs"/>
              </a:endParaRPr>
            </a:p>
          </p:txBody>
        </p:sp>
        <p:sp>
          <p:nvSpPr>
            <p:cNvPr id="13" name="Oval 12"/>
            <p:cNvSpPr/>
            <p:nvPr/>
          </p:nvSpPr>
          <p:spPr>
            <a:xfrm>
              <a:off x="152400" y="1552575"/>
              <a:ext cx="152400" cy="152400"/>
            </a:xfrm>
            <a:prstGeom prst="ellipse">
              <a:avLst/>
            </a:prstGeom>
            <a:solidFill>
              <a:sysClr val="window" lastClr="FFFFFF"/>
            </a:solidFill>
            <a:ln w="12700" cap="flat" cmpd="sng" algn="ctr">
              <a:solidFill>
                <a:srgbClr val="FFFF00"/>
              </a:solidFill>
              <a:prstDash val="solid"/>
            </a:ln>
            <a:effectLst/>
          </p:spPr>
          <p:txBody>
            <a:bodyPr rtlCol="0" anchor="ctr"/>
            <a:lstStyle/>
            <a:p>
              <a:pPr algn="ctr" rtl="0">
                <a:defRPr/>
              </a:pPr>
              <a:endParaRPr lang="en-US">
                <a:solidFill>
                  <a:sysClr val="window" lastClr="FFFFFF"/>
                </a:solidFill>
                <a:latin typeface="Calibri"/>
                <a:ea typeface="+mn-ea"/>
                <a:cs typeface="+mn-cs"/>
              </a:endParaRPr>
            </a:p>
          </p:txBody>
        </p:sp>
      </p:grpSp>
      <p:sp>
        <p:nvSpPr>
          <p:cNvPr id="15" name="Oval 14"/>
          <p:cNvSpPr/>
          <p:nvPr userDrawn="1"/>
        </p:nvSpPr>
        <p:spPr bwMode="auto">
          <a:xfrm>
            <a:off x="95250" y="1085850"/>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effectLst>
                <a:outerShdw blurRad="38100" dist="38100" dir="2700000" algn="tl">
                  <a:srgbClr val="000000">
                    <a:alpha val="43137"/>
                  </a:srgbClr>
                </a:outerShdw>
              </a:effectLst>
              <a:latin typeface="Trebuchet MS" pitchFamily="34" charset="0"/>
              <a:ea typeface="+mn-ea"/>
              <a:cs typeface="+mn-cs"/>
            </a:endParaRPr>
          </a:p>
        </p:txBody>
      </p:sp>
      <p:sp>
        <p:nvSpPr>
          <p:cNvPr id="16" name="Oval 15"/>
          <p:cNvSpPr/>
          <p:nvPr userDrawn="1"/>
        </p:nvSpPr>
        <p:spPr bwMode="auto">
          <a:xfrm>
            <a:off x="95250" y="3519487"/>
            <a:ext cx="762000" cy="762000"/>
          </a:xfrm>
          <a:prstGeom prst="ellipse">
            <a:avLst/>
          </a:prstGeom>
          <a:gradFill flip="none" rotWithShape="1">
            <a:gsLst>
              <a:gs pos="0">
                <a:schemeClr val="tx1"/>
              </a:gs>
              <a:gs pos="100000">
                <a:schemeClr val="tx1">
                  <a:alpha val="0"/>
                </a:schemeClr>
              </a:gs>
            </a:gsLst>
            <a:path path="shape">
              <a:fillToRect l="50000" t="50000" r="50000" b="50000"/>
            </a:path>
            <a:tileRect/>
          </a:gradFill>
          <a:ln>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effectLst>
                <a:outerShdw blurRad="38100" dist="38100" dir="2700000" algn="tl">
                  <a:srgbClr val="000000">
                    <a:alpha val="43137"/>
                  </a:srgbClr>
                </a:outerShdw>
              </a:effectLst>
              <a:latin typeface="Trebuchet MS" pitchFamily="34" charset="0"/>
              <a:ea typeface="+mn-ea"/>
              <a:cs typeface="+mn-cs"/>
            </a:endParaRPr>
          </a:p>
        </p:txBody>
      </p:sp>
      <p:pic>
        <p:nvPicPr>
          <p:cNvPr id="17" name="Picture 16" descr="msdn_1inch_rgb.png"/>
          <p:cNvPicPr>
            <a:picLocks noChangeAspect="1"/>
          </p:cNvPicPr>
          <p:nvPr userDrawn="1"/>
        </p:nvPicPr>
        <p:blipFill>
          <a:blip r:embed="rId3"/>
          <a:stretch>
            <a:fillRect/>
          </a:stretch>
        </p:blipFill>
        <p:spPr bwMode="invGray">
          <a:xfrm>
            <a:off x="838200" y="3505200"/>
            <a:ext cx="1857375" cy="942975"/>
          </a:xfrm>
          <a:prstGeom prst="rect">
            <a:avLst/>
          </a:prstGeom>
        </p:spPr>
      </p:pic>
      <p:sp>
        <p:nvSpPr>
          <p:cNvPr id="18" name="Rectangle 17"/>
          <p:cNvSpPr/>
          <p:nvPr userDrawn="1"/>
        </p:nvSpPr>
        <p:spPr>
          <a:xfrm>
            <a:off x="838200" y="2286000"/>
            <a:ext cx="4572000" cy="954107"/>
          </a:xfrm>
          <a:prstGeom prst="rect">
            <a:avLst/>
          </a:prstGeom>
        </p:spPr>
        <p:txBody>
          <a:bodyPr>
            <a:spAutoFit/>
          </a:bodyPr>
          <a:lstStyle/>
          <a:p>
            <a:pPr algn="l" defTabSz="914363" rtl="0">
              <a:spcBef>
                <a:spcPts val="600"/>
              </a:spcBef>
            </a:pPr>
            <a:r>
              <a:rPr lang="en-US" sz="2000" kern="1200" dirty="0">
                <a:solidFill>
                  <a:srgbClr val="FFFFFF"/>
                </a:solidFill>
                <a:latin typeface="Calibri"/>
                <a:ea typeface="+mn-ea"/>
                <a:cs typeface="+mn-cs"/>
                <a:hlinkClick r:id="rId4"/>
              </a:rPr>
              <a:t>www.microsoft.com/teched</a:t>
            </a:r>
            <a:r>
              <a:rPr lang="en-US" sz="2000" kern="1200" dirty="0">
                <a:solidFill>
                  <a:srgbClr val="FFFFFF"/>
                </a:solidFill>
                <a:latin typeface="Calibri"/>
                <a:ea typeface="+mn-ea"/>
                <a:cs typeface="+mn-cs"/>
              </a:rPr>
              <a:t> </a:t>
            </a:r>
          </a:p>
          <a:p>
            <a:pPr lvl="1" algn="l" defTabSz="914363" rtl="0">
              <a:tabLst>
                <a:tab pos="1828800" algn="l"/>
              </a:tabLst>
            </a:pPr>
            <a:r>
              <a:rPr lang="en-US" kern="1200" dirty="0" err="1">
                <a:solidFill>
                  <a:srgbClr val="FFFFFF"/>
                </a:solidFill>
                <a:latin typeface="Calibri"/>
                <a:ea typeface="+mn-ea"/>
                <a:cs typeface="+mn-cs"/>
              </a:rPr>
              <a:t>Tech·Talks</a:t>
            </a:r>
            <a:r>
              <a:rPr lang="en-US" kern="1200" dirty="0">
                <a:solidFill>
                  <a:srgbClr val="FFFFFF"/>
                </a:solidFill>
                <a:latin typeface="Calibri"/>
                <a:ea typeface="+mn-ea"/>
                <a:cs typeface="+mn-cs"/>
              </a:rPr>
              <a:t>	 </a:t>
            </a:r>
            <a:r>
              <a:rPr lang="en-US" kern="1200" dirty="0" err="1">
                <a:solidFill>
                  <a:srgbClr val="FFFFFF"/>
                </a:solidFill>
                <a:latin typeface="Calibri"/>
                <a:ea typeface="+mn-ea"/>
                <a:cs typeface="+mn-cs"/>
              </a:rPr>
              <a:t>Tech·Ed</a:t>
            </a:r>
            <a:r>
              <a:rPr lang="en-US" kern="1200" dirty="0">
                <a:solidFill>
                  <a:srgbClr val="FFFFFF"/>
                </a:solidFill>
                <a:latin typeface="Calibri"/>
                <a:ea typeface="+mn-ea"/>
                <a:cs typeface="+mn-cs"/>
              </a:rPr>
              <a:t> Bloggers</a:t>
            </a:r>
          </a:p>
          <a:p>
            <a:pPr lvl="1" algn="l" defTabSz="914363" rtl="0">
              <a:tabLst>
                <a:tab pos="1828800" algn="l"/>
              </a:tabLst>
            </a:pPr>
            <a:r>
              <a:rPr lang="en-US" kern="1200" dirty="0">
                <a:solidFill>
                  <a:srgbClr val="FFFFFF"/>
                </a:solidFill>
                <a:latin typeface="Calibri"/>
                <a:ea typeface="+mn-ea"/>
                <a:cs typeface="+mn-cs"/>
              </a:rPr>
              <a:t>Live Simulcasts	Virtual Labs</a:t>
            </a:r>
          </a:p>
        </p:txBody>
      </p:sp>
      <p:sp>
        <p:nvSpPr>
          <p:cNvPr id="19" name="Rectangle 18"/>
          <p:cNvSpPr/>
          <p:nvPr userDrawn="1"/>
        </p:nvSpPr>
        <p:spPr>
          <a:xfrm>
            <a:off x="838200" y="4419600"/>
            <a:ext cx="4572000" cy="1046440"/>
          </a:xfrm>
          <a:prstGeom prst="rect">
            <a:avLst/>
          </a:prstGeom>
        </p:spPr>
        <p:txBody>
          <a:bodyPr>
            <a:spAutoFit/>
          </a:bodyPr>
          <a:lstStyle/>
          <a:p>
            <a:pPr algn="l" defTabSz="914363" rtl="0">
              <a:spcBef>
                <a:spcPts val="600"/>
              </a:spcBef>
              <a:tabLst>
                <a:tab pos="1828800" algn="l"/>
              </a:tabLst>
            </a:pPr>
            <a:r>
              <a:rPr lang="en-US" sz="2000" kern="1200" dirty="0">
                <a:solidFill>
                  <a:srgbClr val="FFFFFF"/>
                </a:solidFill>
                <a:latin typeface="Calibri"/>
                <a:ea typeface="+mn-ea"/>
                <a:cs typeface="+mn-cs"/>
                <a:hlinkClick r:id="rId5"/>
              </a:rPr>
              <a:t>http://microsoft.com/msdn</a:t>
            </a:r>
            <a:r>
              <a:rPr lang="en-US" sz="2400" b="1" kern="1200" dirty="0">
                <a:solidFill>
                  <a:srgbClr val="FFFFFF"/>
                </a:solidFill>
                <a:latin typeface="Calibri"/>
                <a:ea typeface="+mn-ea"/>
                <a:cs typeface="+mn-cs"/>
              </a:rPr>
              <a:t>  </a:t>
            </a:r>
            <a:endParaRPr lang="en-US" sz="2400" kern="1200" dirty="0">
              <a:solidFill>
                <a:srgbClr val="FFFFFF"/>
              </a:solidFill>
              <a:latin typeface="Calibri"/>
              <a:ea typeface="+mn-ea"/>
              <a:cs typeface="+mn-cs"/>
            </a:endParaRPr>
          </a:p>
          <a:p>
            <a:pPr lvl="1" algn="l" defTabSz="914363" rtl="0">
              <a:tabLst>
                <a:tab pos="1828800" algn="l"/>
              </a:tabLst>
            </a:pPr>
            <a:endParaRPr lang="en-US" kern="1200" dirty="0">
              <a:solidFill>
                <a:srgbClr val="FFFFFF"/>
              </a:solidFill>
              <a:latin typeface="Calibri"/>
              <a:ea typeface="+mn-ea"/>
              <a:cs typeface="+mn-cs"/>
            </a:endParaRPr>
          </a:p>
          <a:p>
            <a:pPr lvl="1" algn="l" defTabSz="914363" rtl="0">
              <a:tabLst>
                <a:tab pos="1828800" algn="l"/>
              </a:tabLst>
            </a:pPr>
            <a:r>
              <a:rPr lang="en-US" sz="2000" kern="1200" dirty="0">
                <a:solidFill>
                  <a:srgbClr val="FFFFFF"/>
                </a:solidFill>
                <a:latin typeface="Calibri"/>
                <a:ea typeface="+mn-ea"/>
                <a:cs typeface="+mn-cs"/>
              </a:rPr>
              <a:t>Developer’s Kit, Licenses, and MORE!</a:t>
            </a:r>
          </a:p>
        </p:txBody>
      </p:sp>
      <p:pic>
        <p:nvPicPr>
          <p:cNvPr id="20" name="Picture 19" descr="TechEd_online.png"/>
          <p:cNvPicPr>
            <a:picLocks noChangeAspect="1"/>
          </p:cNvPicPr>
          <p:nvPr userDrawn="1"/>
        </p:nvPicPr>
        <p:blipFill>
          <a:blip r:embed="rId6"/>
          <a:stretch>
            <a:fillRect/>
          </a:stretch>
        </p:blipFill>
        <p:spPr bwMode="invGray">
          <a:xfrm>
            <a:off x="914400" y="1209675"/>
            <a:ext cx="2409825" cy="1076325"/>
          </a:xfrm>
          <a:prstGeom prst="rect">
            <a:avLst/>
          </a:prstGeom>
        </p:spPr>
      </p:pic>
      <p:sp>
        <p:nvSpPr>
          <p:cNvPr id="22" name="Title 1"/>
          <p:cNvSpPr txBox="1">
            <a:spLocks/>
          </p:cNvSpPr>
          <p:nvPr userDrawn="1"/>
        </p:nvSpPr>
        <p:spPr>
          <a:xfrm>
            <a:off x="381000" y="228600"/>
            <a:ext cx="8375946" cy="664797"/>
          </a:xfrm>
          <a:prstGeom prst="rect">
            <a:avLst/>
          </a:prstGeom>
        </p:spPr>
        <p:txBody>
          <a:bodyPr vert="horz" wrap="square" lIns="0" tIns="0" rIns="0" bIns="0" rtlCol="0" anchor="t">
            <a:normAutofit/>
          </a:bodyPr>
          <a:lstStyle/>
          <a:p>
            <a:pPr algn="l" defTabSz="914363" rtl="0">
              <a:lnSpc>
                <a:spcPct val="90000"/>
              </a:lnSpc>
              <a:spcBef>
                <a:spcPct val="0"/>
              </a:spcBef>
              <a:defRPr/>
            </a:pPr>
            <a:r>
              <a:rPr lang="en-US" sz="4800" kern="1200" spc="-100" dirty="0">
                <a:ln w="3175">
                  <a:noFill/>
                </a:ln>
                <a:solidFill>
                  <a:srgbClr val="FFFFFF"/>
                </a:solidFill>
                <a:latin typeface="Calibri" pitchFamily="34" charset="0"/>
                <a:ea typeface="+mn-ea"/>
                <a:cs typeface="Arial" charset="0"/>
              </a:rPr>
              <a:t>Resources for Developers</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xit" presetSubtype="0" fill="hold" grpId="1" nodeType="afterEffect">
                                  <p:stCondLst>
                                    <p:cond delay="200"/>
                                  </p:stCondLst>
                                  <p:childTnLst>
                                    <p:animEffect transition="out" filter="fade">
                                      <p:cBhvr>
                                        <p:cTn id="11" dur="2000"/>
                                        <p:tgtEl>
                                          <p:spTgt spid="15"/>
                                        </p:tgtEl>
                                      </p:cBhvr>
                                    </p:animEffect>
                                    <p:set>
                                      <p:cBhvr>
                                        <p:cTn id="12" dur="1" fill="hold">
                                          <p:stCondLst>
                                            <p:cond delay="1999"/>
                                          </p:stCondLst>
                                        </p:cTn>
                                        <p:tgtEl>
                                          <p:spTgt spid="15"/>
                                        </p:tgtEl>
                                        <p:attrNameLst>
                                          <p:attrName>style.visibility</p:attrName>
                                        </p:attrNameLst>
                                      </p:cBhvr>
                                      <p:to>
                                        <p:strVal val="hidden"/>
                                      </p:to>
                                    </p:set>
                                  </p:childTnLst>
                                </p:cTn>
                              </p:par>
                              <p:par>
                                <p:cTn id="13" presetID="1" presetClass="entr" presetSubtype="0" fill="hold" grpId="0" nodeType="withEffect">
                                  <p:stCondLst>
                                    <p:cond delay="80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800"/>
                                  </p:stCondLst>
                                  <p:childTnLst>
                                    <p:set>
                                      <p:cBhvr>
                                        <p:cTn id="16" dur="1" fill="hold">
                                          <p:stCondLst>
                                            <p:cond delay="0"/>
                                          </p:stCondLst>
                                        </p:cTn>
                                        <p:tgtEl>
                                          <p:spTgt spid="6"/>
                                        </p:tgtEl>
                                        <p:attrNameLst>
                                          <p:attrName>style.visibility</p:attrName>
                                        </p:attrNameLst>
                                      </p:cBhvr>
                                      <p:to>
                                        <p:strVal val="visible"/>
                                      </p:to>
                                    </p:set>
                                  </p:childTnLst>
                                </p:cTn>
                              </p:par>
                              <p:par>
                                <p:cTn id="17" presetID="10" presetClass="exit" presetSubtype="0" fill="hold" grpId="1" nodeType="withEffect">
                                  <p:stCondLst>
                                    <p:cond delay="1000"/>
                                  </p:stCondLst>
                                  <p:childTnLst>
                                    <p:animEffect transition="out" filter="fade">
                                      <p:cBhvr>
                                        <p:cTn id="18" dur="2000"/>
                                        <p:tgtEl>
                                          <p:spTgt spid="16"/>
                                        </p:tgtEl>
                                      </p:cBhvr>
                                    </p:animEffect>
                                    <p:set>
                                      <p:cBhvr>
                                        <p:cTn id="19" dur="1" fill="hold">
                                          <p:stCondLst>
                                            <p:cond delay="1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6" grpId="0" animBg="1"/>
      <p:bldP spid="16" grpId="1"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Related Conten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marL="0" marR="0" indent="0" defTabSz="914363" rtl="0" eaLnBrk="1" fontAlgn="auto" latinLnBrk="0" hangingPunct="1">
              <a:lnSpc>
                <a:spcPct val="90000"/>
              </a:lnSpc>
              <a:spcBef>
                <a:spcPct val="0"/>
              </a:spcBef>
              <a:spcAft>
                <a:spcPts val="0"/>
              </a:spcAft>
              <a:tabLst/>
              <a:defRPr baseline="0"/>
            </a:lvl1pPr>
          </a:lstStyle>
          <a:p>
            <a:pPr marL="0" marR="0" lvl="0" indent="0" defTabSz="914363" rtl="0" eaLnBrk="1" fontAlgn="auto" latinLnBrk="0" hangingPunct="1">
              <a:lnSpc>
                <a:spcPct val="90000"/>
              </a:lnSpc>
              <a:spcBef>
                <a:spcPct val="0"/>
              </a:spcBef>
              <a:spcAft>
                <a:spcPts val="0"/>
              </a:spcAft>
              <a:tabLst/>
              <a:defRPr/>
            </a:pPr>
            <a:r>
              <a:rPr kumimoji="0" lang="en-US" sz="4800" b="0" i="0" u="none" strike="noStrike" kern="1200" cap="none" spc="-100" normalizeH="0" baseline="0" noProof="0" dirty="0" smtClean="0">
                <a:ln w="3175">
                  <a:noFill/>
                </a:ln>
                <a:solidFill>
                  <a:schemeClr val="tx1"/>
                </a:solidFill>
                <a:effectLst/>
                <a:uLnTx/>
                <a:uFillTx/>
                <a:latin typeface="Calibri" pitchFamily="34" charset="0"/>
                <a:ea typeface="+mn-ea"/>
                <a:cs typeface="Arial" charset="0"/>
              </a:rPr>
              <a:t>Related Content</a:t>
            </a:r>
            <a:endParaRPr kumimoji="0" lang="en-US" sz="4800" b="0" i="0" u="none" strike="noStrike" kern="1200" cap="none" spc="-100" normalizeH="0" baseline="0" noProof="0" dirty="0">
              <a:ln w="3175">
                <a:noFill/>
              </a:ln>
              <a:solidFill>
                <a:schemeClr val="tx1"/>
              </a:solidFill>
              <a:effectLst/>
              <a:uLnTx/>
              <a:uFillTx/>
              <a:latin typeface="Calibri" pitchFamily="34" charset="0"/>
              <a:ea typeface="+mn-ea"/>
              <a:cs typeface="Arial" charset="0"/>
            </a:endParaRPr>
          </a:p>
        </p:txBody>
      </p:sp>
      <p:sp>
        <p:nvSpPr>
          <p:cNvPr id="11" name="Content Placeholder 10"/>
          <p:cNvSpPr>
            <a:spLocks noGrp="1"/>
          </p:cNvSpPr>
          <p:nvPr>
            <p:ph sz="quarter" idx="10" hasCustomPrompt="1"/>
          </p:nvPr>
        </p:nvSpPr>
        <p:spPr>
          <a:xfrm>
            <a:off x="381000" y="1414460"/>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Breakout Sessions (session codes and titles)</a:t>
            </a:r>
          </a:p>
        </p:txBody>
      </p:sp>
      <p:sp>
        <p:nvSpPr>
          <p:cNvPr id="12" name="Content Placeholder 10"/>
          <p:cNvSpPr>
            <a:spLocks noGrp="1"/>
          </p:cNvSpPr>
          <p:nvPr>
            <p:ph sz="quarter" idx="11" hasCustomPrompt="1"/>
          </p:nvPr>
        </p:nvSpPr>
        <p:spPr>
          <a:xfrm>
            <a:off x="381000" y="234742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t>Resource 2</a:t>
            </a:r>
            <a:r>
              <a:rPr lang="en-US" dirty="0" smtClean="0">
                <a:solidFill>
                  <a:srgbClr val="FFFFFF"/>
                </a:solidFill>
                <a:effectLst>
                  <a:outerShdw blurRad="38100" dist="38100" dir="2700000" algn="tl">
                    <a:srgbClr val="000000">
                      <a:alpha val="43137"/>
                    </a:srgbClr>
                  </a:outerShdw>
                </a:effectLst>
              </a:rPr>
              <a:t>Interactive Theater Sessions (session codes and titles)</a:t>
            </a:r>
          </a:p>
        </p:txBody>
      </p:sp>
      <p:sp>
        <p:nvSpPr>
          <p:cNvPr id="13" name="Content Placeholder 10"/>
          <p:cNvSpPr>
            <a:spLocks noGrp="1"/>
          </p:cNvSpPr>
          <p:nvPr>
            <p:ph sz="quarter" idx="12" hasCustomPrompt="1"/>
          </p:nvPr>
        </p:nvSpPr>
        <p:spPr>
          <a:xfrm>
            <a:off x="381000" y="3280383"/>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endParaRPr lang="en-US" sz="1600" dirty="0" smtClean="0">
              <a:solidFill>
                <a:srgbClr val="FFFFFF"/>
              </a:solidFill>
              <a:effectLst>
                <a:outerShdw blurRad="38100" dist="38100" dir="2700000" algn="tl">
                  <a:srgbClr val="000000">
                    <a:alpha val="43137"/>
                  </a:srgbClr>
                </a:outerShdw>
              </a:effectLst>
              <a:latin typeface="Segoe" pitchFamily="34" charset="0"/>
            </a:endParaRPr>
          </a:p>
        </p:txBody>
      </p:sp>
      <p:sp>
        <p:nvSpPr>
          <p:cNvPr id="14" name="Content Placeholder 10"/>
          <p:cNvSpPr>
            <a:spLocks noGrp="1"/>
          </p:cNvSpPr>
          <p:nvPr>
            <p:ph sz="quarter" idx="13" hasCustomPrompt="1"/>
          </p:nvPr>
        </p:nvSpPr>
        <p:spPr>
          <a:xfrm>
            <a:off x="381000" y="4213345"/>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a:solidFill>
                  <a:srgbClr val="FFFFFF"/>
                </a:solidFill>
                <a:effectLst>
                  <a:outerShdw blurRad="38100" dist="38100" dir="2700000" algn="tl">
                    <a:srgbClr val="000000">
                      <a:alpha val="43137"/>
                    </a:srgbClr>
                  </a:outerShdw>
                </a:effectLst>
                <a:latin typeface="+mn-lt"/>
                <a:ea typeface="+mn-ea"/>
                <a:cs typeface="+mn-cs"/>
              </a:defRPr>
            </a:lvl1pPr>
          </a:lstStyle>
          <a:p>
            <a:pPr defTabSz="914099" fontAlgn="base">
              <a:spcBef>
                <a:spcPct val="0"/>
              </a:spcBef>
              <a:spcAft>
                <a:spcPct val="0"/>
              </a:spcAft>
              <a:defRPr/>
            </a:pPr>
            <a:r>
              <a:rPr lang="en-US" dirty="0" smtClean="0">
                <a:solidFill>
                  <a:srgbClr val="FFFFFF"/>
                </a:solidFill>
                <a:effectLst>
                  <a:outerShdw blurRad="38100" dist="38100" dir="2700000" algn="tl">
                    <a:srgbClr val="000000">
                      <a:alpha val="43137"/>
                    </a:srgbClr>
                  </a:outerShdw>
                </a:effectLst>
              </a:rPr>
              <a:t>Hands-on Labs (session codes and titles)</a:t>
            </a: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ack Resources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1000" y="228600"/>
            <a:ext cx="8375946" cy="664797"/>
          </a:xfrm>
        </p:spPr>
        <p:txBody>
          <a:bodyPr/>
          <a:lstStyle>
            <a:lvl1pPr>
              <a:defRPr baseline="0"/>
            </a:lvl1pPr>
          </a:lstStyle>
          <a:p>
            <a:r>
              <a:rPr lang="en-US" dirty="0" smtClean="0"/>
              <a:t>Track Resources</a:t>
            </a:r>
            <a:endParaRPr lang="en-US" dirty="0"/>
          </a:p>
        </p:txBody>
      </p:sp>
      <p:sp>
        <p:nvSpPr>
          <p:cNvPr id="11" name="Content Placeholder 10"/>
          <p:cNvSpPr>
            <a:spLocks noGrp="1"/>
          </p:cNvSpPr>
          <p:nvPr>
            <p:ph sz="quarter" idx="10" hasCustomPrompt="1"/>
          </p:nvPr>
        </p:nvSpPr>
        <p:spPr>
          <a:xfrm>
            <a:off x="381000" y="1414461"/>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1</a:t>
            </a:r>
            <a:endParaRPr lang="en-US" dirty="0"/>
          </a:p>
        </p:txBody>
      </p:sp>
      <p:sp>
        <p:nvSpPr>
          <p:cNvPr id="12" name="Content Placeholder 10"/>
          <p:cNvSpPr>
            <a:spLocks noGrp="1"/>
          </p:cNvSpPr>
          <p:nvPr>
            <p:ph sz="quarter" idx="11" hasCustomPrompt="1"/>
          </p:nvPr>
        </p:nvSpPr>
        <p:spPr>
          <a:xfrm>
            <a:off x="381000" y="2347422"/>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2</a:t>
            </a:r>
            <a:endParaRPr lang="en-US" dirty="0"/>
          </a:p>
        </p:txBody>
      </p:sp>
      <p:sp>
        <p:nvSpPr>
          <p:cNvPr id="13" name="Content Placeholder 10"/>
          <p:cNvSpPr>
            <a:spLocks noGrp="1"/>
          </p:cNvSpPr>
          <p:nvPr>
            <p:ph sz="quarter" idx="12" hasCustomPrompt="1"/>
          </p:nvPr>
        </p:nvSpPr>
        <p:spPr>
          <a:xfrm>
            <a:off x="381000" y="3280384"/>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3</a:t>
            </a:r>
            <a:endParaRPr lang="en-US" dirty="0"/>
          </a:p>
        </p:txBody>
      </p:sp>
      <p:sp>
        <p:nvSpPr>
          <p:cNvPr id="14" name="Content Placeholder 10"/>
          <p:cNvSpPr>
            <a:spLocks noGrp="1"/>
          </p:cNvSpPr>
          <p:nvPr>
            <p:ph sz="quarter" idx="13" hasCustomPrompt="1"/>
          </p:nvPr>
        </p:nvSpPr>
        <p:spPr>
          <a:xfrm>
            <a:off x="381000" y="4213346"/>
            <a:ext cx="8385048" cy="685800"/>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anchor="ctr" anchorCtr="0"/>
          <a:lstStyle>
            <a:lvl1pPr marL="0" algn="l" defTabSz="914099" rtl="0" eaLnBrk="1" fontAlgn="base" latinLnBrk="0" hangingPunct="1">
              <a:spcBef>
                <a:spcPct val="0"/>
              </a:spcBef>
              <a:spcAft>
                <a:spcPct val="0"/>
              </a:spcAft>
              <a:buFont typeface="Arial" pitchFamily="34" charset="0"/>
              <a:buNone/>
              <a:defRPr lang="en-US" sz="1800" kern="1200" dirty="0" smtClean="0">
                <a:solidFill>
                  <a:srgbClr val="FFFFFF"/>
                </a:solidFill>
                <a:effectLst>
                  <a:outerShdw blurRad="38100" dist="38100" dir="2700000" algn="tl">
                    <a:srgbClr val="000000">
                      <a:alpha val="43137"/>
                    </a:srgbClr>
                  </a:outerShdw>
                </a:effectLst>
                <a:latin typeface="+mn-lt"/>
                <a:ea typeface="+mn-ea"/>
                <a:cs typeface="+mn-cs"/>
              </a:defRPr>
            </a:lvl1pPr>
          </a:lstStyle>
          <a:p>
            <a:pPr lvl="0"/>
            <a:r>
              <a:rPr lang="en-US" dirty="0" smtClean="0"/>
              <a:t>Resource 4</a:t>
            </a:r>
            <a:endParaRPr lang="en-US" dirty="0"/>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Eval Slide">
    <p:spTree>
      <p:nvGrpSpPr>
        <p:cNvPr id="1" name=""/>
        <p:cNvGrpSpPr/>
        <p:nvPr/>
      </p:nvGrpSpPr>
      <p:grpSpPr>
        <a:xfrm>
          <a:off x="0" y="0"/>
          <a:ext cx="0" cy="0"/>
          <a:chOff x="0" y="0"/>
          <a:chExt cx="0" cy="0"/>
        </a:xfrm>
      </p:grpSpPr>
      <p:sp>
        <p:nvSpPr>
          <p:cNvPr id="3" name="Round Same Side Corner Rectangle 2"/>
          <p:cNvSpPr/>
          <p:nvPr userDrawn="1"/>
        </p:nvSpPr>
        <p:spPr bwMode="blackWhite">
          <a:xfrm rot="5400000">
            <a:off x="1429939" y="2380061"/>
            <a:ext cx="2443162" cy="5360192"/>
          </a:xfrm>
          <a:prstGeom prst="round2SameRect">
            <a:avLst>
              <a:gd name="adj1" fmla="val 50000"/>
              <a:gd name="adj2" fmla="val 0"/>
            </a:avLst>
          </a:prstGeom>
          <a:gradFill flip="none" rotWithShape="1">
            <a:gsLst>
              <a:gs pos="0">
                <a:srgbClr val="0270DB">
                  <a:alpha val="15294"/>
                </a:srgbClr>
              </a:gs>
              <a:gs pos="24000">
                <a:srgbClr val="0270DB">
                  <a:alpha val="64706"/>
                </a:srgbClr>
              </a:gs>
              <a:gs pos="35000">
                <a:srgbClr val="0270DB">
                  <a:alpha val="74902"/>
                </a:srgbClr>
              </a:gs>
              <a:gs pos="100000">
                <a:srgbClr val="0270DB">
                  <a:alpha val="0"/>
                </a:srgbClr>
              </a:gs>
            </a:gsLst>
            <a:lin ang="5400000" scaled="1"/>
            <a:tileRect/>
          </a:gradFill>
          <a:ln w="38100">
            <a:noFill/>
            <a:headEnd type="none" w="med" len="med"/>
            <a:tailEnd type="none" w="med" len="med"/>
          </a:ln>
          <a:effectLst/>
          <a:scene3d>
            <a:camera prst="orthographicFront">
              <a:rot lat="0" lon="0" rev="0"/>
            </a:camera>
            <a:lightRig rig="threePt" dir="t">
              <a:rot lat="0" lon="0" rev="9000000"/>
            </a:lightRig>
          </a:scene3d>
          <a:sp3d prstMaterial="flat">
            <a:bevelT w="95250" h="95250"/>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rtl="0" fontAlgn="base">
              <a:spcBef>
                <a:spcPct val="0"/>
              </a:spcBef>
              <a:spcAft>
                <a:spcPct val="0"/>
              </a:spcAft>
            </a:pPr>
            <a:endParaRPr lang="en-US" sz="2300" kern="1200" dirty="0">
              <a:solidFill>
                <a:srgbClr val="FFFFFF"/>
              </a:solidFill>
              <a:effectLst>
                <a:outerShdw blurRad="38100" dist="38100" dir="2700000" algn="tl">
                  <a:srgbClr val="000000">
                    <a:alpha val="43137"/>
                  </a:srgbClr>
                </a:outerShdw>
              </a:effectLst>
              <a:latin typeface="Trebuchet MS" pitchFamily="34" charset="0"/>
              <a:ea typeface="+mn-ea"/>
              <a:cs typeface="+mn-cs"/>
            </a:endParaRPr>
          </a:p>
        </p:txBody>
      </p:sp>
      <p:sp>
        <p:nvSpPr>
          <p:cNvPr id="4" name="Freeform 3"/>
          <p:cNvSpPr/>
          <p:nvPr userDrawn="1"/>
        </p:nvSpPr>
        <p:spPr bwMode="auto">
          <a:xfrm>
            <a:off x="-1" y="171450"/>
            <a:ext cx="10163175" cy="6686550"/>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10000"/>
                </a:schemeClr>
              </a:gs>
              <a:gs pos="100000">
                <a:srgbClr val="000000">
                  <a:alpha val="10000"/>
                </a:srgbClr>
              </a:gs>
            </a:gsLst>
            <a:lin ang="2700000" scaled="1"/>
            <a:tileRect/>
          </a:gradFill>
          <a:ln w="9525">
            <a:noFill/>
            <a:miter lim="800000"/>
            <a:headEnd/>
            <a:tailEnd/>
          </a:ln>
        </p:spPr>
        <p:txBody>
          <a:bodyPr anchor="t" anchorCtr="0"/>
          <a:lstStyle/>
          <a:p>
            <a:pPr algn="ctr" defTabSz="914099" rtl="0" fontAlgn="base">
              <a:spcBef>
                <a:spcPct val="0"/>
              </a:spcBef>
              <a:spcAft>
                <a:spcPct val="0"/>
              </a:spcAft>
              <a:defRPr/>
            </a:pPr>
            <a:endParaRPr lang="en-US" sz="32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sp>
        <p:nvSpPr>
          <p:cNvPr id="5" name="Freeform 4"/>
          <p:cNvSpPr/>
          <p:nvPr userDrawn="1"/>
        </p:nvSpPr>
        <p:spPr bwMode="auto">
          <a:xfrm>
            <a:off x="1" y="-82550"/>
            <a:ext cx="10109200" cy="6931025"/>
          </a:xfrm>
          <a:custGeom>
            <a:avLst/>
            <a:gdLst>
              <a:gd name="connsiteX0" fmla="*/ 0 w 6962775"/>
              <a:gd name="connsiteY0" fmla="*/ 0 h 3952875"/>
              <a:gd name="connsiteX1" fmla="*/ 6962775 w 6962775"/>
              <a:gd name="connsiteY1" fmla="*/ 3952875 h 3952875"/>
              <a:gd name="connsiteX2" fmla="*/ 6429375 w 6962775"/>
              <a:gd name="connsiteY2" fmla="*/ 3952875 h 3952875"/>
              <a:gd name="connsiteX3" fmla="*/ 0 w 6962775"/>
              <a:gd name="connsiteY3" fmla="*/ 552450 h 3952875"/>
              <a:gd name="connsiteX4" fmla="*/ 0 w 6962775"/>
              <a:gd name="connsiteY4" fmla="*/ 0 h 3952875"/>
              <a:gd name="connsiteX0" fmla="*/ 0 w 7188200"/>
              <a:gd name="connsiteY0" fmla="*/ 2978150 h 6931025"/>
              <a:gd name="connsiteX1" fmla="*/ 6962775 w 7188200"/>
              <a:gd name="connsiteY1" fmla="*/ 6931025 h 6931025"/>
              <a:gd name="connsiteX2" fmla="*/ 6429375 w 7188200"/>
              <a:gd name="connsiteY2" fmla="*/ 6931025 h 6931025"/>
              <a:gd name="connsiteX3" fmla="*/ 0 w 7188200"/>
              <a:gd name="connsiteY3" fmla="*/ 3530600 h 6931025"/>
              <a:gd name="connsiteX4" fmla="*/ 0 w 7188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 name="connsiteX0" fmla="*/ 0 w 10109200"/>
              <a:gd name="connsiteY0" fmla="*/ 2978150 h 6931025"/>
              <a:gd name="connsiteX1" fmla="*/ 6962775 w 10109200"/>
              <a:gd name="connsiteY1" fmla="*/ 6931025 h 6931025"/>
              <a:gd name="connsiteX2" fmla="*/ 6429375 w 10109200"/>
              <a:gd name="connsiteY2" fmla="*/ 6931025 h 6931025"/>
              <a:gd name="connsiteX3" fmla="*/ 0 w 10109200"/>
              <a:gd name="connsiteY3" fmla="*/ 3530600 h 6931025"/>
              <a:gd name="connsiteX4" fmla="*/ 0 w 10109200"/>
              <a:gd name="connsiteY4" fmla="*/ 2978150 h 6931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9200" h="6931025">
                <a:moveTo>
                  <a:pt x="0" y="2978150"/>
                </a:moveTo>
                <a:cubicBezTo>
                  <a:pt x="7188200" y="0"/>
                  <a:pt x="10109200" y="2984500"/>
                  <a:pt x="6962775" y="6931025"/>
                </a:cubicBezTo>
                <a:lnTo>
                  <a:pt x="6429375" y="6931025"/>
                </a:lnTo>
                <a:cubicBezTo>
                  <a:pt x="6924675" y="4321175"/>
                  <a:pt x="4371975" y="2511425"/>
                  <a:pt x="0" y="3530600"/>
                </a:cubicBezTo>
                <a:lnTo>
                  <a:pt x="0" y="2978150"/>
                </a:lnTo>
                <a:close/>
              </a:path>
            </a:pathLst>
          </a:custGeom>
          <a:gradFill flip="none" rotWithShape="1">
            <a:gsLst>
              <a:gs pos="0">
                <a:schemeClr val="tx2">
                  <a:alpha val="33000"/>
                </a:schemeClr>
              </a:gs>
              <a:gs pos="100000">
                <a:srgbClr val="000000">
                  <a:alpha val="10000"/>
                </a:srgbClr>
              </a:gs>
            </a:gsLst>
            <a:lin ang="2700000" scaled="1"/>
            <a:tileRect/>
          </a:gradFill>
          <a:ln w="9525">
            <a:noFill/>
            <a:miter lim="800000"/>
            <a:headEnd/>
            <a:tailEnd/>
          </a:ln>
        </p:spPr>
        <p:txBody>
          <a:bodyPr anchor="t" anchorCtr="0"/>
          <a:lstStyle/>
          <a:p>
            <a:pPr algn="ctr" defTabSz="914099" rtl="0" fontAlgn="base">
              <a:spcBef>
                <a:spcPct val="0"/>
              </a:spcBef>
              <a:spcAft>
                <a:spcPct val="0"/>
              </a:spcAft>
              <a:defRPr/>
            </a:pPr>
            <a:endParaRPr lang="en-US" sz="3200" kern="1200" dirty="0">
              <a:solidFill>
                <a:srgbClr val="FFFFFF"/>
              </a:solidFill>
              <a:effectLst>
                <a:outerShdw blurRad="38100" dist="38100" dir="2700000" algn="tl">
                  <a:srgbClr val="000000">
                    <a:alpha val="43137"/>
                  </a:srgbClr>
                </a:outerShdw>
              </a:effectLst>
              <a:latin typeface="Segoe" pitchFamily="34" charset="0"/>
              <a:ea typeface="+mn-ea"/>
              <a:cs typeface="+mn-cs"/>
            </a:endParaRPr>
          </a:p>
        </p:txBody>
      </p:sp>
      <p:pic>
        <p:nvPicPr>
          <p:cNvPr id="6" name="Picture 4" descr="C:\Users\bmarb\AppData\Local\Temp\msohtmlclip1\01\clip_image001.png"/>
          <p:cNvPicPr>
            <a:picLocks noChangeAspect="1" noChangeArrowheads="1"/>
          </p:cNvPicPr>
          <p:nvPr userDrawn="1"/>
        </p:nvPicPr>
        <p:blipFill>
          <a:blip r:embed="rId2" cstate="screen"/>
          <a:srcRect/>
          <a:stretch>
            <a:fillRect/>
          </a:stretch>
        </p:blipFill>
        <p:spPr bwMode="auto">
          <a:xfrm>
            <a:off x="3886201" y="1048657"/>
            <a:ext cx="3314177" cy="2304143"/>
          </a:xfrm>
          <a:prstGeom prst="rect">
            <a:avLst/>
          </a:prstGeom>
          <a:noFill/>
          <a:ln>
            <a:noFill/>
          </a:ln>
          <a:effectLst>
            <a:reflection blurRad="6350" stA="52000" endA="300" endPos="35000" dir="5400000" sy="-100000" algn="bl" rotWithShape="0"/>
          </a:effectLst>
          <a:scene3d>
            <a:camera prst="perspectiveHeroicExtremeLeftFacing" fov="3000000">
              <a:rot lat="643454" lon="234611" rev="21480000"/>
            </a:camera>
            <a:lightRig rig="threePt" dir="t"/>
          </a:scene3d>
        </p:spPr>
      </p:pic>
      <p:grpSp>
        <p:nvGrpSpPr>
          <p:cNvPr id="2" name="Group 16"/>
          <p:cNvGrpSpPr/>
          <p:nvPr userDrawn="1"/>
        </p:nvGrpSpPr>
        <p:grpSpPr>
          <a:xfrm>
            <a:off x="723900" y="600075"/>
            <a:ext cx="2170113" cy="4683411"/>
            <a:chOff x="723900" y="600075"/>
            <a:chExt cx="2170113" cy="4683411"/>
          </a:xfrm>
        </p:grpSpPr>
        <p:pic>
          <p:nvPicPr>
            <p:cNvPr id="8" name="Picture 7" descr="officeult.png"/>
            <p:cNvPicPr>
              <a:picLocks noChangeAspect="1"/>
            </p:cNvPicPr>
            <p:nvPr/>
          </p:nvPicPr>
          <p:blipFill>
            <a:blip r:embed="rId3" cstate="screen"/>
            <a:stretch>
              <a:fillRect/>
            </a:stretch>
          </p:blipFill>
          <p:spPr>
            <a:xfrm>
              <a:off x="834724" y="2674613"/>
              <a:ext cx="1621402" cy="2608873"/>
            </a:xfrm>
            <a:prstGeom prst="rect">
              <a:avLst/>
            </a:prstGeom>
          </p:spPr>
        </p:pic>
        <p:pic>
          <p:nvPicPr>
            <p:cNvPr id="9" name="Picture 4" descr="C:\Documents and Settings\Jessica Mans\Desktop\In progress\TechEd\Ult07EN_3DP.png"/>
            <p:cNvPicPr>
              <a:picLocks noChangeAspect="1" noChangeArrowheads="1"/>
            </p:cNvPicPr>
            <p:nvPr/>
          </p:nvPicPr>
          <p:blipFill>
            <a:blip r:embed="rId4" cstate="screen"/>
            <a:srcRect/>
            <a:stretch>
              <a:fillRect/>
            </a:stretch>
          </p:blipFill>
          <p:spPr bwMode="auto">
            <a:xfrm>
              <a:off x="723900" y="600075"/>
              <a:ext cx="2170113" cy="2392362"/>
            </a:xfrm>
            <a:prstGeom prst="rect">
              <a:avLst/>
            </a:prstGeom>
            <a:noFill/>
            <a:ln w="9525">
              <a:noFill/>
              <a:miter lim="800000"/>
              <a:headEnd/>
              <a:tailEnd/>
            </a:ln>
            <a:effectLst/>
          </p:spPr>
        </p:pic>
      </p:grpSp>
      <p:sp>
        <p:nvSpPr>
          <p:cNvPr id="10" name="Rounded Rectangle 9"/>
          <p:cNvSpPr/>
          <p:nvPr userDrawn="1"/>
        </p:nvSpPr>
        <p:spPr bwMode="blackGray">
          <a:xfrm>
            <a:off x="1676400" y="4057650"/>
            <a:ext cx="3457575" cy="2009776"/>
          </a:xfrm>
          <a:prstGeom prst="roundRect">
            <a:avLst/>
          </a:prstGeom>
          <a:noFill/>
          <a:ln w="9525">
            <a:noFill/>
            <a:miter lim="800000"/>
            <a:headEnd/>
            <a:tailEnd/>
          </a:ln>
          <a:scene3d>
            <a:camera prst="orthographicFront"/>
            <a:lightRig rig="contrasting" dir="t">
              <a:rot lat="0" lon="0" rev="7800000"/>
            </a:lightRig>
          </a:scene3d>
          <a:sp3d prstMaterial="metal">
            <a:bevelB w="0" h="0"/>
          </a:sp3d>
        </p:spPr>
        <p:txBody>
          <a:bodyPr anchor="ctr" anchorCtr="0"/>
          <a:lstStyle/>
          <a:p>
            <a:pPr algn="l" defTabSz="914099" rtl="0" fontAlgn="base">
              <a:spcBef>
                <a:spcPct val="0"/>
              </a:spcBef>
              <a:spcAft>
                <a:spcPct val="0"/>
              </a:spcAft>
              <a:defRPr/>
            </a:pPr>
            <a:r>
              <a:rPr lang="en-US" sz="3600" kern="1200" dirty="0">
                <a:solidFill>
                  <a:srgbClr val="FFFFFF"/>
                </a:solidFill>
                <a:effectLst>
                  <a:outerShdw blurRad="38100" dist="38100" dir="2700000" algn="tl">
                    <a:srgbClr val="000000">
                      <a:alpha val="43137"/>
                    </a:srgbClr>
                  </a:outerShdw>
                </a:effectLst>
                <a:latin typeface="Segoe" pitchFamily="34" charset="0"/>
                <a:ea typeface="+mn-ea"/>
                <a:cs typeface="+mn-cs"/>
              </a:rPr>
              <a:t>Complete an</a:t>
            </a:r>
          </a:p>
          <a:p>
            <a:pPr algn="l" defTabSz="914099" rtl="0" fontAlgn="base">
              <a:spcBef>
                <a:spcPct val="0"/>
              </a:spcBef>
              <a:spcAft>
                <a:spcPct val="0"/>
              </a:spcAft>
              <a:defRPr/>
            </a:pPr>
            <a:r>
              <a:rPr lang="en-US" sz="3600" kern="1200" dirty="0">
                <a:solidFill>
                  <a:srgbClr val="FFFFFF"/>
                </a:solidFill>
                <a:effectLst>
                  <a:outerShdw blurRad="38100" dist="38100" dir="2700000" algn="tl">
                    <a:srgbClr val="000000">
                      <a:alpha val="43137"/>
                    </a:srgbClr>
                  </a:outerShdw>
                </a:effectLst>
                <a:latin typeface="Segoe" pitchFamily="34" charset="0"/>
                <a:ea typeface="+mn-ea"/>
                <a:cs typeface="+mn-cs"/>
              </a:rPr>
              <a:t>evaluation on</a:t>
            </a:r>
          </a:p>
          <a:p>
            <a:pPr algn="l" defTabSz="914099" rtl="0" fontAlgn="base">
              <a:spcBef>
                <a:spcPct val="0"/>
              </a:spcBef>
              <a:spcAft>
                <a:spcPct val="0"/>
              </a:spcAft>
              <a:defRPr/>
            </a:pPr>
            <a:r>
              <a:rPr lang="en-US" sz="3600" kern="1200" dirty="0" err="1">
                <a:solidFill>
                  <a:srgbClr val="FFFFFF"/>
                </a:solidFill>
                <a:effectLst>
                  <a:outerShdw blurRad="38100" dist="38100" dir="2700000" algn="tl">
                    <a:srgbClr val="000000">
                      <a:alpha val="43137"/>
                    </a:srgbClr>
                  </a:outerShdw>
                </a:effectLst>
                <a:latin typeface="Segoe" pitchFamily="34" charset="0"/>
                <a:ea typeface="+mn-ea"/>
                <a:cs typeface="+mn-cs"/>
              </a:rPr>
              <a:t>CommNet</a:t>
            </a:r>
            <a:r>
              <a:rPr lang="en-US" sz="3600" kern="1200" dirty="0">
                <a:solidFill>
                  <a:srgbClr val="FFFFFF"/>
                </a:solidFill>
                <a:effectLst>
                  <a:outerShdw blurRad="38100" dist="38100" dir="2700000" algn="tl">
                    <a:srgbClr val="000000">
                      <a:alpha val="43137"/>
                    </a:srgbClr>
                  </a:outerShdw>
                </a:effectLst>
                <a:latin typeface="Segoe" pitchFamily="34" charset="0"/>
                <a:ea typeface="+mn-ea"/>
                <a:cs typeface="+mn-cs"/>
              </a:rPr>
              <a:t> and</a:t>
            </a:r>
          </a:p>
          <a:p>
            <a:pPr algn="l" defTabSz="914099" rtl="0" fontAlgn="base">
              <a:spcBef>
                <a:spcPct val="0"/>
              </a:spcBef>
              <a:spcAft>
                <a:spcPct val="0"/>
              </a:spcAft>
              <a:defRPr/>
            </a:pPr>
            <a:r>
              <a:rPr lang="en-US" sz="3600" kern="1200" dirty="0">
                <a:solidFill>
                  <a:srgbClr val="FFFFFF"/>
                </a:solidFill>
                <a:effectLst>
                  <a:outerShdw blurRad="38100" dist="38100" dir="2700000" algn="tl">
                    <a:srgbClr val="000000">
                      <a:alpha val="43137"/>
                    </a:srgbClr>
                  </a:outerShdw>
                </a:effectLst>
                <a:latin typeface="Segoe" pitchFamily="34" charset="0"/>
                <a:ea typeface="+mn-ea"/>
                <a:cs typeface="+mn-cs"/>
              </a:rPr>
              <a:t>enter to win!</a:t>
            </a:r>
          </a:p>
        </p:txBody>
      </p:sp>
      <p:sp>
        <p:nvSpPr>
          <p:cNvPr id="11" name="Wave 10"/>
          <p:cNvSpPr/>
          <p:nvPr userDrawn="1"/>
        </p:nvSpPr>
        <p:spPr bwMode="black">
          <a:xfrm>
            <a:off x="3505200" y="1676400"/>
            <a:ext cx="3505200" cy="1981200"/>
          </a:xfrm>
          <a:prstGeom prst="wave">
            <a:avLst>
              <a:gd name="adj1" fmla="val 15882"/>
              <a:gd name="adj2" fmla="val 9010"/>
            </a:avLst>
          </a:prstGeom>
          <a:gradFill flip="none" rotWithShape="1">
            <a:gsLst>
              <a:gs pos="0">
                <a:schemeClr val="accent5">
                  <a:alpha val="16000"/>
                </a:schemeClr>
              </a:gs>
              <a:gs pos="54000">
                <a:schemeClr val="accent5"/>
              </a:gs>
              <a:gs pos="100000">
                <a:schemeClr val="accent5">
                  <a:alpha val="0"/>
                </a:schemeClr>
              </a:gs>
            </a:gsLst>
            <a:lin ang="5400000" scaled="1"/>
            <a:tileRect/>
          </a:gradFill>
          <a:ln w="38100">
            <a:noFill/>
            <a:headEnd type="none" w="med" len="med"/>
            <a:tailEnd type="none" w="med" len="med"/>
          </a:ln>
          <a:effectLst>
            <a:softEdge rad="63500"/>
          </a:effectLst>
          <a:scene3d>
            <a:camera prst="orthographicFront">
              <a:rot lat="0" lon="0" rev="0"/>
            </a:camera>
            <a:lightRig rig="threePt" dir="t">
              <a:rot lat="0" lon="0" rev="9000000"/>
            </a:lightRig>
          </a:scene3d>
          <a:sp3d prstMaterial="flat">
            <a:extrusionClr>
              <a:srgbClr val="C00000"/>
            </a:extrusionClr>
            <a:contourClr>
              <a:srgbClr val="FF9D17"/>
            </a:contourClr>
          </a:sp3d>
        </p:spPr>
        <p:style>
          <a:lnRef idx="0">
            <a:schemeClr val="accent2"/>
          </a:lnRef>
          <a:fillRef idx="3">
            <a:schemeClr val="accent2"/>
          </a:fillRef>
          <a:effectRef idx="3">
            <a:schemeClr val="accent2"/>
          </a:effectRef>
          <a:fontRef idx="minor">
            <a:schemeClr val="lt1"/>
          </a:fontRef>
        </p:style>
        <p:txBody>
          <a:bodyPr vert="horz" wrap="square" lIns="91436" tIns="45718" rIns="91436" bIns="45718" numCol="1" rtlCol="0" anchor="ctr" anchorCtr="0" compatLnSpc="1"/>
          <a:lstStyle/>
          <a:p>
            <a:pPr algn="ctr" defTabSz="914099" rtl="0" fontAlgn="base">
              <a:lnSpc>
                <a:spcPts val="2400"/>
              </a:lnSpc>
              <a:spcBef>
                <a:spcPct val="0"/>
              </a:spcBef>
              <a:spcAft>
                <a:spcPct val="0"/>
              </a:spcAft>
            </a:pPr>
            <a:r>
              <a:rPr lang="en-US" sz="3600" kern="1200" dirty="0">
                <a:solidFill>
                  <a:srgbClr val="FFFFFF"/>
                </a:solidFill>
                <a:effectLst>
                  <a:outerShdw blurRad="38100" dist="38100" dir="2700000" algn="tl">
                    <a:srgbClr val="000000">
                      <a:alpha val="43137"/>
                    </a:srgbClr>
                  </a:outerShdw>
                </a:effectLst>
                <a:latin typeface="Calibri"/>
                <a:ea typeface="+mn-ea"/>
                <a:cs typeface="+mn-cs"/>
              </a:rPr>
              <a:t>1 Year </a:t>
            </a:r>
            <a:r>
              <a:rPr lang="en-US" sz="2800" kern="1200" dirty="0">
                <a:solidFill>
                  <a:srgbClr val="FFFFFF"/>
                </a:solidFill>
                <a:effectLst>
                  <a:outerShdw blurRad="38100" dist="38100" dir="2700000" algn="tl">
                    <a:srgbClr val="000000">
                      <a:alpha val="43137"/>
                    </a:srgbClr>
                  </a:outerShdw>
                </a:effectLst>
                <a:latin typeface="Calibri"/>
                <a:ea typeface="+mn-ea"/>
                <a:cs typeface="+mn-cs"/>
              </a:rPr>
              <a:t>Subscription!</a:t>
            </a:r>
          </a:p>
        </p:txBody>
      </p:sp>
      <p:pic>
        <p:nvPicPr>
          <p:cNvPr id="12" name="Picture 11" descr="Zune white front.PNG"/>
          <p:cNvPicPr>
            <a:picLocks noChangeAspect="1"/>
          </p:cNvPicPr>
          <p:nvPr userDrawn="1"/>
        </p:nvPicPr>
        <p:blipFill>
          <a:blip r:embed="rId5" cstate="screen"/>
          <a:srcRect/>
          <a:stretch>
            <a:fillRect/>
          </a:stretch>
        </p:blipFill>
        <p:spPr>
          <a:xfrm>
            <a:off x="6553200" y="2667000"/>
            <a:ext cx="1563478" cy="3165089"/>
          </a:xfrm>
          <a:prstGeom prst="rect">
            <a:avLst/>
          </a:prstGeom>
          <a:noFill/>
          <a:ln>
            <a:noFill/>
          </a:ln>
          <a:effectLst/>
        </p:spPr>
      </p:pic>
      <p:pic>
        <p:nvPicPr>
          <p:cNvPr id="13" name="Picture 12" descr="msdn_1inch_rgb.png"/>
          <p:cNvPicPr>
            <a:picLocks noChangeAspect="1"/>
          </p:cNvPicPr>
          <p:nvPr userDrawn="1"/>
        </p:nvPicPr>
        <p:blipFill>
          <a:blip r:embed="rId6"/>
          <a:stretch>
            <a:fillRect/>
          </a:stretch>
        </p:blipFill>
        <p:spPr bwMode="invGray">
          <a:xfrm>
            <a:off x="4826000" y="3429000"/>
            <a:ext cx="1651000" cy="838200"/>
          </a:xfrm>
          <a:prstGeom prst="rect">
            <a:avLst/>
          </a:prstGeom>
        </p:spPr>
      </p:pic>
      <p:grpSp>
        <p:nvGrpSpPr>
          <p:cNvPr id="7" name="Group 17"/>
          <p:cNvGrpSpPr/>
          <p:nvPr userDrawn="1"/>
        </p:nvGrpSpPr>
        <p:grpSpPr>
          <a:xfrm>
            <a:off x="2009775" y="800100"/>
            <a:ext cx="2170113" cy="4685811"/>
            <a:chOff x="2009775" y="800100"/>
            <a:chExt cx="2170113" cy="4685811"/>
          </a:xfrm>
        </p:grpSpPr>
        <p:pic>
          <p:nvPicPr>
            <p:cNvPr id="15" name="Picture 14" descr="winvista.png"/>
            <p:cNvPicPr>
              <a:picLocks noChangeAspect="1"/>
            </p:cNvPicPr>
            <p:nvPr/>
          </p:nvPicPr>
          <p:blipFill>
            <a:blip r:embed="rId7" cstate="screen"/>
            <a:stretch>
              <a:fillRect/>
            </a:stretch>
          </p:blipFill>
          <p:spPr>
            <a:xfrm>
              <a:off x="2142049" y="2877038"/>
              <a:ext cx="1621402" cy="2608873"/>
            </a:xfrm>
            <a:prstGeom prst="rect">
              <a:avLst/>
            </a:prstGeom>
          </p:spPr>
        </p:pic>
        <p:pic>
          <p:nvPicPr>
            <p:cNvPr id="16" name="Picture 3" descr="C:\Documents and Settings\Jessica Mans\Desktop\In progress\TechEd\V_UltEN_3DP.png"/>
            <p:cNvPicPr>
              <a:picLocks noChangeAspect="1" noChangeArrowheads="1"/>
            </p:cNvPicPr>
            <p:nvPr/>
          </p:nvPicPr>
          <p:blipFill>
            <a:blip r:embed="rId8" cstate="screen"/>
            <a:srcRect/>
            <a:stretch>
              <a:fillRect/>
            </a:stretch>
          </p:blipFill>
          <p:spPr bwMode="auto">
            <a:xfrm>
              <a:off x="2009775" y="800100"/>
              <a:ext cx="2170113" cy="2392363"/>
            </a:xfrm>
            <a:prstGeom prst="rect">
              <a:avLst/>
            </a:prstGeom>
            <a:noFill/>
            <a:ln w="9525">
              <a:noFill/>
              <a:miter lim="800000"/>
              <a:headEnd/>
              <a:tailEnd/>
            </a:ln>
            <a:effectLst/>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63" presetClass="path" presetSubtype="0" decel="50000" fill="hold" grpId="1" nodeType="withEffect">
                                  <p:stCondLst>
                                    <p:cond delay="0"/>
                                  </p:stCondLst>
                                  <p:childTnLst>
                                    <p:animMotion origin="layout" path="M -0.25 -1.48148E-6 L 3.33333E-6 -1.48148E-6 " pathEditMode="relative" rAng="0" ptsTypes="AA">
                                      <p:cBhvr>
                                        <p:cTn id="9" dur="1000" fill="hold"/>
                                        <p:tgtEl>
                                          <p:spTgt spid="3"/>
                                        </p:tgtEl>
                                        <p:attrNameLst>
                                          <p:attrName>ppt_x</p:attrName>
                                          <p:attrName>ppt_y</p:attrName>
                                        </p:attrNameLst>
                                      </p:cBhvr>
                                      <p:rCtr x="125" y="0"/>
                                    </p:animMotion>
                                  </p:childTnLst>
                                </p:cTn>
                              </p:par>
                              <p:par>
                                <p:cTn id="10" presetID="10"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childTnLst>
                                </p:cTn>
                              </p:par>
                              <p:par>
                                <p:cTn id="13" presetID="64" presetClass="path" presetSubtype="0" decel="50000" fill="hold" grpId="1" nodeType="withEffect">
                                  <p:stCondLst>
                                    <p:cond delay="0"/>
                                  </p:stCondLst>
                                  <p:childTnLst>
                                    <p:animMotion origin="layout" path="M 4.16667E-6 0.33334 L 4.16667E-6 -3.33333E-6 " pathEditMode="relative" rAng="0" ptsTypes="AA">
                                      <p:cBhvr>
                                        <p:cTn id="14" dur="1000" fill="hold"/>
                                        <p:tgtEl>
                                          <p:spTgt spid="10"/>
                                        </p:tgtEl>
                                        <p:attrNameLst>
                                          <p:attrName>ppt_x</p:attrName>
                                          <p:attrName>ppt_y</p:attrName>
                                        </p:attrNameLst>
                                      </p:cBhvr>
                                      <p:rCtr x="0" y="-167"/>
                                    </p:animMotion>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20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2000"/>
                                        <p:tgtEl>
                                          <p:spTgt spid="13"/>
                                        </p:tgtEl>
                                      </p:cBhvr>
                                    </p:animEffect>
                                  </p:childTnLst>
                                </p:cTn>
                              </p:par>
                            </p:childTnLst>
                          </p:cTn>
                        </p:par>
                        <p:par>
                          <p:cTn id="30" fill="hold">
                            <p:stCondLst>
                              <p:cond delay="4000"/>
                            </p:stCondLst>
                            <p:childTnLst>
                              <p:par>
                                <p:cTn id="31" presetID="53" presetClass="entr" presetSubtype="0"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p:cTn id="33" dur="500" fill="hold"/>
                                        <p:tgtEl>
                                          <p:spTgt spid="11"/>
                                        </p:tgtEl>
                                        <p:attrNameLst>
                                          <p:attrName>ppt_w</p:attrName>
                                        </p:attrNameLst>
                                      </p:cBhvr>
                                      <p:tavLst>
                                        <p:tav tm="0">
                                          <p:val>
                                            <p:fltVal val="0"/>
                                          </p:val>
                                        </p:tav>
                                        <p:tav tm="100000">
                                          <p:val>
                                            <p:strVal val="#ppt_w"/>
                                          </p:val>
                                        </p:tav>
                                      </p:tavLst>
                                    </p:anim>
                                    <p:anim calcmode="lin" valueType="num">
                                      <p:cBhvr>
                                        <p:cTn id="34" dur="500" fill="hold"/>
                                        <p:tgtEl>
                                          <p:spTgt spid="11"/>
                                        </p:tgtEl>
                                        <p:attrNameLst>
                                          <p:attrName>ppt_h</p:attrName>
                                        </p:attrNameLst>
                                      </p:cBhvr>
                                      <p:tavLst>
                                        <p:tav tm="0">
                                          <p:val>
                                            <p:fltVal val="0"/>
                                          </p:val>
                                        </p:tav>
                                        <p:tav tm="100000">
                                          <p:val>
                                            <p:strVal val="#ppt_h"/>
                                          </p:val>
                                        </p:tav>
                                      </p:tavLst>
                                    </p:anim>
                                    <p:animEffect transition="in" filter="fade">
                                      <p:cBhvr>
                                        <p:cTn id="35" dur="500"/>
                                        <p:tgtEl>
                                          <p:spTgt spid="11"/>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0" grpId="0"/>
      <p:bldP spid="10" grpId="1"/>
      <p:bldP spid="11" grpId="0" animBg="1"/>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OTE layout - user must hide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3"/>
            <a:ext cx="8382000" cy="2200602"/>
          </a:xfrm>
        </p:spPr>
        <p:txBody>
          <a:bodyPr/>
          <a:lstStyle>
            <a:lvl1pPr>
              <a:buClr>
                <a:schemeClr val="tx1"/>
              </a:buClr>
              <a:buSzPct val="70000"/>
              <a:buFont typeface="Wingdings" pitchFamily="2" charset="2"/>
              <a:buChar char="l"/>
              <a:defRPr/>
            </a:lvl1pPr>
            <a:lvl2pPr>
              <a:buClr>
                <a:schemeClr val="tx1"/>
              </a:buClr>
              <a:buSzPct val="70000"/>
              <a:buFont typeface="Wingdings" pitchFamily="2" charset="2"/>
              <a:buChar char="l"/>
              <a:defRPr/>
            </a:lvl2pPr>
            <a:lvl3pPr>
              <a:buClr>
                <a:schemeClr val="tx1"/>
              </a:buClr>
              <a:buSzPct val="70000"/>
              <a:buFont typeface="Wingdings" pitchFamily="2" charset="2"/>
              <a:buChar char="l"/>
              <a:defRPr/>
            </a:lvl3pPr>
            <a:lvl4pPr>
              <a:buClr>
                <a:schemeClr val="tx1"/>
              </a:buClr>
              <a:buSzPct val="70000"/>
              <a:buFont typeface="Wingdings" pitchFamily="2" charset="2"/>
              <a:buChar char="l"/>
              <a:defRPr/>
            </a:lvl4pPr>
            <a:lvl5pPr>
              <a:buClr>
                <a:schemeClr val="tx1"/>
              </a:buClr>
              <a:buSzPct val="70000"/>
              <a:buFont typeface="Wingdings" pitchFamily="2" charset="2"/>
              <a:buChar char="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7"/>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Calibri" pitchFamily="34" charset="0"/>
              </a:defRPr>
            </a:lvl1pPr>
          </a:lstStyle>
          <a:p>
            <a:pPr lvl="0"/>
            <a:r>
              <a:rPr lang="en-US" smtClean="0"/>
              <a:t>Click to edit Master text styles</a:t>
            </a:r>
          </a:p>
        </p:txBody>
      </p:sp>
      <p:sp>
        <p:nvSpPr>
          <p:cNvPr id="7"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algn="l" defTabSz="914363" rtl="0">
              <a:defRPr/>
            </a:pPr>
            <a:fld id="{ACC6DABA-E178-49C8-B135-4378B6D3DD69}" type="slidenum">
              <a:rPr lang="en-US" sz="1400" kern="1200" smtClean="0">
                <a:solidFill>
                  <a:srgbClr val="000000"/>
                </a:solidFill>
                <a:latin typeface="Calibri"/>
                <a:ea typeface="+mn-ea"/>
                <a:cs typeface="+mn-cs"/>
              </a:rPr>
              <a:pPr algn="l" defTabSz="914363" rtl="0">
                <a:defRPr/>
              </a:pPr>
              <a:t>‹#›</a:t>
            </a:fld>
            <a:endParaRPr lang="en-US" sz="1400" kern="1200" dirty="0">
              <a:solidFill>
                <a:srgbClr val="000000"/>
              </a:solidFill>
              <a:latin typeface="Calibri"/>
              <a:ea typeface="+mn-ea"/>
              <a:cs typeface="+mn-cs"/>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Hidden Slide">
    <p:bg bwMode="black">
      <p:bgPr>
        <a:solidFill>
          <a:schemeClr val="bg1">
            <a:lumMod val="75000"/>
            <a:lumOff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82588" y="228600"/>
            <a:ext cx="8380412" cy="623248"/>
          </a:xfrm>
          <a:noFill/>
          <a:ln w="9525">
            <a:noFill/>
            <a:miter lim="800000"/>
            <a:headEnd/>
            <a:tailEnd/>
          </a:ln>
          <a:effectLst/>
        </p:spPr>
        <p:txBody>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tx1"/>
                </a:solidFill>
                <a:effectLst/>
                <a:latin typeface="+mj-lt"/>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bwMode="white">
          <a:xfrm>
            <a:off x="382588" y="1414464"/>
            <a:ext cx="8380412" cy="1844608"/>
          </a:xfrm>
        </p:spPr>
        <p:txBody>
          <a:bodyPr/>
          <a:lstStyle>
            <a:lvl1pPr>
              <a:spcBef>
                <a:spcPts val="1167"/>
              </a:spcBef>
              <a:buFontTx/>
              <a:buBlip>
                <a:blip r:embed="rId2"/>
              </a:buBlip>
              <a:defRPr sz="2400"/>
            </a:lvl1pPr>
            <a:lvl2pPr>
              <a:spcBef>
                <a:spcPts val="1083"/>
              </a:spcBef>
              <a:buFontTx/>
              <a:buBlip>
                <a:blip r:embed="rId2"/>
              </a:buBlip>
              <a:defRPr sz="2000"/>
            </a:lvl2pPr>
            <a:lvl3pPr>
              <a:spcBef>
                <a:spcPts val="1000"/>
              </a:spcBef>
              <a:buFontTx/>
              <a:buBlip>
                <a:blip r:embed="rId2"/>
              </a:buBlip>
              <a:defRPr sz="1800"/>
            </a:lvl3pPr>
            <a:lvl4pPr>
              <a:spcBef>
                <a:spcPts val="917"/>
              </a:spcBef>
              <a:buFontTx/>
              <a:buBlip>
                <a:blip r:embed="rId2"/>
              </a:buBlip>
              <a:defRPr sz="1600"/>
            </a:lvl4pPr>
            <a:lvl5pPr>
              <a:spcBef>
                <a:spcPts val="833"/>
              </a:spcBef>
              <a:buFontTx/>
              <a:buBlip>
                <a:blip r:embed="rId2"/>
              </a:buBlip>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9663" y="1416051"/>
            <a:ext cx="7681913" cy="1523495"/>
          </a:xfrm>
        </p:spPr>
        <p:txBody>
          <a:bodyPr anchor="ctr">
            <a:noAutofit/>
          </a:bodyPr>
          <a:lstStyle>
            <a:lvl1pPr>
              <a:lnSpc>
                <a:spcPct val="90000"/>
              </a:lnSpc>
              <a:defRPr sz="4800">
                <a:solidFill>
                  <a:schemeClr val="tx1"/>
                </a:solidFill>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729663" y="3657601"/>
            <a:ext cx="768191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rgbClr val="F4C19A"/>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rgbClr val="F4C19A"/>
              </a:solidFill>
              <a:effectLst/>
              <a:uLnTx/>
              <a:uFillTx/>
              <a:latin typeface="+mn-lt"/>
              <a:ea typeface="+mn-ea"/>
              <a:cs typeface="+mn-cs"/>
            </a:endParaRPr>
          </a:p>
        </p:txBody>
      </p:sp>
      <p:pic>
        <p:nvPicPr>
          <p:cNvPr id="6" name="Picture 5" descr="TechEd Dev logo for title masterpng.png"/>
          <p:cNvPicPr>
            <a:picLocks noChangeAspect="1"/>
          </p:cNvPicPr>
          <p:nvPr userDrawn="1"/>
        </p:nvPicPr>
        <p:blipFill>
          <a:blip r:embed="rId3"/>
          <a:srcRect l="65000" t="75556"/>
          <a:stretch>
            <a:fillRect/>
          </a:stretch>
        </p:blipFill>
        <p:spPr bwMode="invGray">
          <a:xfrm>
            <a:off x="5943600" y="5181600"/>
            <a:ext cx="3200400" cy="1676400"/>
          </a:xfrm>
          <a:prstGeom prst="rect">
            <a:avLst/>
          </a:prstGeom>
        </p:spPr>
      </p:pic>
    </p:spTree>
  </p:cSld>
  <p:clrMapOvr>
    <a:overrideClrMapping bg1="dk1" tx1="lt1" bg2="dk2" tx2="lt2" accent1="accent1" accent2="accent2" accent3="accent3" accent4="accent4" accent5="accent5" accent6="accent6" hlink="hlink" folHlink="folHlink"/>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p>
            <a:r>
              <a:rPr lang="en-US"/>
              <a:t>Click to edit Master title style</a:t>
            </a:r>
          </a:p>
        </p:txBody>
      </p:sp>
      <p:sp>
        <p:nvSpPr>
          <p:cNvPr id="3" name="Text Placeholder 2"/>
          <p:cNvSpPr>
            <a:spLocks noGrp="1"/>
          </p:cNvSpPr>
          <p:nvPr>
            <p:ph type="body" idx="1"/>
          </p:nvPr>
        </p:nvSpPr>
        <p:spPr/>
        <p:txBody>
          <a:bodyPr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B73498C4-B840-435C-9748-5DF8FD68723B}"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pic>
        <p:nvPicPr>
          <p:cNvPr id="8" name="Picture 7" descr="ContentForgroundOrange.png"/>
          <p:cNvPicPr>
            <a:picLocks noChangeAspect="1"/>
          </p:cNvPicPr>
          <p:nvPr userDrawn="1"/>
        </p:nvPicPr>
        <p:blipFill>
          <a:blip r:embed="rId2"/>
          <a:stretch>
            <a:fillRect/>
          </a:stretch>
        </p:blipFill>
        <p:spPr>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1" y="1411554"/>
            <a:ext cx="4114800"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1000"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2" y="1411554"/>
            <a:ext cx="411701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10" name="Picture 9"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Title with Subhead and Content">
    <p:spTree>
      <p:nvGrpSpPr>
        <p:cNvPr id="1" name=""/>
        <p:cNvGrpSpPr/>
        <p:nvPr/>
      </p:nvGrpSpPr>
      <p:grpSpPr>
        <a:xfrm>
          <a:off x="0" y="0"/>
          <a:ext cx="0" cy="0"/>
          <a:chOff x="0" y="0"/>
          <a:chExt cx="0" cy="0"/>
        </a:xfrm>
      </p:grpSpPr>
      <p:pic>
        <p:nvPicPr>
          <p:cNvPr id="5" name="Picture 8" descr="D:\Slidework\Jobs\TechEd2007 - Brian Marble\Template\Template\images\TE_logo.png"/>
          <p:cNvPicPr>
            <a:picLocks noChangeAspect="1" noChangeArrowheads="1"/>
          </p:cNvPicPr>
          <p:nvPr/>
        </p:nvPicPr>
        <p:blipFill>
          <a:blip r:embed="rId2"/>
          <a:srcRect/>
          <a:stretch>
            <a:fillRect/>
          </a:stretch>
        </p:blipFill>
        <p:spPr bwMode="auto">
          <a:xfrm>
            <a:off x="7964488" y="6243638"/>
            <a:ext cx="850900" cy="522287"/>
          </a:xfrm>
          <a:prstGeom prst="rect">
            <a:avLst/>
          </a:prstGeom>
          <a:noFill/>
          <a:ln w="9525">
            <a:noFill/>
            <a:miter lim="800000"/>
            <a:headEnd/>
            <a:tailEnd/>
          </a:ln>
        </p:spPr>
      </p:pic>
      <p:sp>
        <p:nvSpPr>
          <p:cNvPr id="2" name="Title 1"/>
          <p:cNvSpPr>
            <a:spLocks noGrp="1"/>
          </p:cNvSpPr>
          <p:nvPr>
            <p:ph type="title"/>
          </p:nvPr>
        </p:nvSpPr>
        <p:spPr>
          <a:noFill/>
          <a:ln w="9525">
            <a:noFill/>
            <a:miter lim="800000"/>
            <a:headEnd/>
            <a:tailEnd/>
          </a:ln>
          <a:effectLst/>
        </p:spPr>
        <p:txBody>
          <a:bodyPr rtlCol="0">
            <a:scene3d>
              <a:camera prst="orthographicFront"/>
              <a:lightRig rig="threePt" dir="t"/>
            </a:scene3d>
            <a:sp3d extrusionH="6350">
              <a:bevelT w="12700" h="25400" prst="coolSlant"/>
              <a:bevelB w="19050" h="19050"/>
              <a:extrusionClr>
                <a:schemeClr val="bg1"/>
              </a:extrusionClr>
            </a:sp3d>
          </a:bodyPr>
          <a:lstStyle>
            <a:lvl1pPr algn="l" defTabSz="914363" rtl="0" eaLnBrk="1" fontAlgn="base" latinLnBrk="0" hangingPunct="1">
              <a:lnSpc>
                <a:spcPct val="90000"/>
              </a:lnSpc>
              <a:spcBef>
                <a:spcPct val="0"/>
              </a:spcBef>
              <a:spcAft>
                <a:spcPct val="0"/>
              </a:spcAft>
              <a:buNone/>
              <a:defRPr lang="en-US" sz="4000" b="0" kern="1200" cap="none" spc="-125" baseline="0" dirty="0">
                <a:ln w="3175">
                  <a:noFill/>
                </a:ln>
                <a:solidFill>
                  <a:schemeClr val="bg1"/>
                </a:solidFill>
                <a:effectLst/>
                <a:latin typeface="+mj-lt"/>
                <a:ea typeface="+mj-ea"/>
                <a:cs typeface="+mj-cs"/>
              </a:defRPr>
            </a:lvl1pPr>
          </a:lstStyle>
          <a:p>
            <a:r>
              <a:rPr lang="en-US" dirty="0" smtClean="0"/>
              <a:t>Click to edit Master title style</a:t>
            </a:r>
            <a:endParaRPr lang="en-US" dirty="0"/>
          </a:p>
        </p:txBody>
      </p:sp>
      <p:sp>
        <p:nvSpPr>
          <p:cNvPr id="3" name="Content Placeholder 2"/>
          <p:cNvSpPr>
            <a:spLocks noGrp="1"/>
          </p:cNvSpPr>
          <p:nvPr>
            <p:ph idx="1"/>
          </p:nvPr>
        </p:nvSpPr>
        <p:spPr>
          <a:xfrm>
            <a:off x="368300" y="1839913"/>
            <a:ext cx="8382000" cy="1854867"/>
          </a:xfrm>
        </p:spPr>
        <p:txBody>
          <a:bodyPr/>
          <a:lstStyle>
            <a:lvl1pPr>
              <a:lnSpc>
                <a:spcPct val="90000"/>
              </a:lnSpc>
              <a:defRPr sz="2800"/>
            </a:lvl1pPr>
            <a:lvl2pPr>
              <a:lnSpc>
                <a:spcPct val="90000"/>
              </a:lnSpc>
              <a:defRPr sz="2400"/>
            </a:lvl2pPr>
            <a:lvl3pPr>
              <a:lnSpc>
                <a:spcPct val="90000"/>
              </a:lnSpc>
              <a:defRPr sz="2000"/>
            </a:lvl3pPr>
            <a:lvl4pPr>
              <a:lnSpc>
                <a:spcPct val="90000"/>
              </a:lnSpc>
              <a:defRPr sz="1800"/>
            </a:lvl4pPr>
            <a:lvl5pPr>
              <a:lnSpc>
                <a:spcPct val="90000"/>
              </a:lnSpc>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ext Placeholder 2"/>
          <p:cNvSpPr>
            <a:spLocks noGrp="1"/>
          </p:cNvSpPr>
          <p:nvPr>
            <p:ph type="body" sz="quarter" idx="10"/>
          </p:nvPr>
        </p:nvSpPr>
        <p:spPr>
          <a:xfrm>
            <a:off x="368300" y="767292"/>
            <a:ext cx="8394700" cy="443198"/>
          </a:xfrm>
        </p:spPr>
        <p:txBody>
          <a:bodyPr rtlCol="0"/>
          <a:lstStyle>
            <a:lvl1pPr marL="384939" indent="-384939" algn="l" defTabSz="914327" rtl="0" eaLnBrk="1" latinLnBrk="0" hangingPunct="1">
              <a:lnSpc>
                <a:spcPct val="90000"/>
              </a:lnSpc>
              <a:spcBef>
                <a:spcPct val="20000"/>
              </a:spcBef>
              <a:buFontTx/>
              <a:buNone/>
              <a:defRPr lang="en-US" sz="3200" b="0" kern="1200" baseline="0">
                <a:ln w="18415" cmpd="sng">
                  <a:noFill/>
                  <a:prstDash val="solid"/>
                </a:ln>
                <a:solidFill>
                  <a:srgbClr val="FFFFCC"/>
                </a:solidFill>
                <a:effectLst>
                  <a:outerShdw blurRad="60007" dist="310007" dir="7680000" sy="30000" kx="1300200" algn="ctr" rotWithShape="0">
                    <a:prstClr val="black">
                      <a:alpha val="32000"/>
                    </a:prstClr>
                  </a:outerShdw>
                </a:effectLst>
                <a:latin typeface="Arial Narrow" pitchFamily="34" charset="0"/>
                <a:ea typeface="+mn-ea"/>
                <a:cs typeface="+mn-cs"/>
              </a:defRPr>
            </a:lvl1pPr>
          </a:lstStyle>
          <a:p>
            <a:pPr lvl="0"/>
            <a:r>
              <a:rPr lang="en-US" dirty="0" smtClean="0"/>
              <a:t>Click to edit Master text styles</a:t>
            </a:r>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5"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4" name="Picture 3"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background developer code">
    <p:spTree>
      <p:nvGrpSpPr>
        <p:cNvPr id="1" name=""/>
        <p:cNvGrpSpPr/>
        <p:nvPr/>
      </p:nvGrpSpPr>
      <p:grpSpPr>
        <a:xfrm>
          <a:off x="0" y="0"/>
          <a:ext cx="0" cy="0"/>
          <a:chOff x="0" y="0"/>
          <a:chExt cx="0" cy="0"/>
        </a:xfrm>
      </p:grpSpPr>
      <p:pic>
        <p:nvPicPr>
          <p:cNvPr id="8" name="Picture 7" descr="white-orange shape for code slide.png"/>
          <p:cNvPicPr>
            <a:picLocks noChangeAspect="1"/>
          </p:cNvPicPr>
          <p:nvPr userDrawn="1"/>
        </p:nvPicPr>
        <p:blipFill>
          <a:blip r:embed="rId2"/>
          <a:stretch>
            <a:fillRect/>
          </a:stretch>
        </p:blipFill>
        <p:spPr bwMode="white">
          <a:xfrm>
            <a:off x="0" y="0"/>
            <a:ext cx="9144000" cy="6858000"/>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7" name="Text Placeholder 6"/>
          <p:cNvSpPr>
            <a:spLocks noGrp="1"/>
          </p:cNvSpPr>
          <p:nvPr>
            <p:ph type="body" sz="quarter" idx="10"/>
          </p:nvPr>
        </p:nvSpPr>
        <p:spPr>
          <a:xfrm>
            <a:off x="387055" y="1572364"/>
            <a:ext cx="8346073" cy="1698927"/>
          </a:xfrm>
        </p:spPr>
        <p:txBody>
          <a:bodyPr/>
          <a:lstStyle>
            <a:lvl1pPr marL="0" indent="0">
              <a:lnSpc>
                <a:spcPct val="80000"/>
              </a:lnSpc>
              <a:buFontTx/>
              <a:buNone/>
              <a:defRPr sz="2800" b="0">
                <a:solidFill>
                  <a:srgbClr val="000000"/>
                </a:solidFill>
                <a:latin typeface="Consolas" pitchFamily="49" charset="0"/>
                <a:cs typeface="Courier New" pitchFamily="49" charset="0"/>
              </a:defRPr>
            </a:lvl1pPr>
            <a:lvl2pPr marL="457200" indent="6350">
              <a:lnSpc>
                <a:spcPct val="80000"/>
              </a:lnSpc>
              <a:buFontTx/>
              <a:buNone/>
              <a:defRPr sz="2400" b="0">
                <a:solidFill>
                  <a:srgbClr val="000000"/>
                </a:solidFill>
                <a:latin typeface="Consolas" pitchFamily="49" charset="0"/>
                <a:cs typeface="Courier New" pitchFamily="49" charset="0"/>
              </a:defRPr>
            </a:lvl2pPr>
            <a:lvl3pPr marL="796925" indent="0">
              <a:lnSpc>
                <a:spcPct val="80000"/>
              </a:lnSpc>
              <a:buFontTx/>
              <a:buNone/>
              <a:defRPr sz="2000" b="0">
                <a:solidFill>
                  <a:srgbClr val="000000"/>
                </a:solidFill>
                <a:latin typeface="Consolas" pitchFamily="49" charset="0"/>
                <a:cs typeface="Courier New" pitchFamily="49" charset="0"/>
              </a:defRPr>
            </a:lvl3pPr>
            <a:lvl4pPr marL="1147763" indent="20638">
              <a:lnSpc>
                <a:spcPct val="80000"/>
              </a:lnSpc>
              <a:buFontTx/>
              <a:buNone/>
              <a:defRPr sz="2000" b="0">
                <a:solidFill>
                  <a:srgbClr val="000000"/>
                </a:solidFill>
                <a:latin typeface="Consolas" pitchFamily="49" charset="0"/>
                <a:cs typeface="Courier New" pitchFamily="49" charset="0"/>
              </a:defRPr>
            </a:lvl4pPr>
            <a:lvl5pPr marL="1489075" indent="0">
              <a:lnSpc>
                <a:spcPct val="80000"/>
              </a:lnSpc>
              <a:buFontTx/>
              <a:buNone/>
              <a:defRPr sz="2000" b="0">
                <a:solidFill>
                  <a:srgbClr val="000000"/>
                </a:solidFill>
                <a:latin typeface="Consolas" pitchFamily="49" charset="0"/>
                <a:cs typeface="Courier New"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6"/>
          <p:cNvSpPr txBox="1">
            <a:spLocks/>
          </p:cNvSpPr>
          <p:nvPr userDrawn="1"/>
        </p:nvSpPr>
        <p:spPr>
          <a:xfrm>
            <a:off x="95275" y="6400801"/>
            <a:ext cx="2132964" cy="365125"/>
          </a:xfrm>
          <a:prstGeom prst="rect">
            <a:avLst/>
          </a:prstGeom>
        </p:spPr>
        <p:txBody>
          <a:bodyPr vert="horz" lIns="0" tIns="0" rIns="0" bIns="0" rtlCol="0" anchor="b" anchorCtr="0"/>
          <a:lstStyle>
            <a:lvl1pPr algn="r">
              <a:defRPr sz="1200">
                <a:solidFill>
                  <a:schemeClr val="tx1">
                    <a:tint val="75000"/>
                  </a:schemeClr>
                </a:solidFill>
              </a:defRPr>
            </a:lvl1pPr>
          </a:lstStyle>
          <a:p>
            <a:pPr marL="0" marR="0" lvl="0" indent="0" algn="l" defTabSz="914363" rtl="0" eaLnBrk="1" fontAlgn="auto" latinLnBrk="0" hangingPunct="1">
              <a:lnSpc>
                <a:spcPct val="100000"/>
              </a:lnSpc>
              <a:spcBef>
                <a:spcPts val="0"/>
              </a:spcBef>
              <a:spcAft>
                <a:spcPts val="0"/>
              </a:spcAft>
              <a:buClrTx/>
              <a:buSzTx/>
              <a:buFontTx/>
              <a:buNone/>
              <a:tabLst/>
              <a:defRPr/>
            </a:pPr>
            <a:fld id="{ACC6DABA-E178-49C8-B135-4378B6D3DD69}" type="slidenum">
              <a:rPr kumimoji="0" lang="en-US" sz="1400" b="0" i="0" u="none" strike="noStrike" kern="1200" cap="none" spc="0" normalizeH="0" baseline="0" noProof="0" smtClean="0">
                <a:ln>
                  <a:noFill/>
                </a:ln>
                <a:solidFill>
                  <a:schemeClr val="tx1">
                    <a:tint val="75000"/>
                  </a:schemeClr>
                </a:solidFill>
                <a:effectLst/>
                <a:uLnTx/>
                <a:uFillTx/>
                <a:latin typeface="+mn-lt"/>
                <a:ea typeface="+mn-ea"/>
                <a:cs typeface="+mn-cs"/>
              </a:rPr>
              <a:pPr marL="0" marR="0" lvl="0" indent="0" algn="l" defTabSz="914363" rtl="0" eaLnBrk="1" fontAlgn="auto" latinLnBrk="0" hangingPunct="1">
                <a:lnSpc>
                  <a:spcPct val="100000"/>
                </a:lnSpc>
                <a:spcBef>
                  <a:spcPts val="0"/>
                </a:spcBef>
                <a:spcAft>
                  <a:spcPts val="0"/>
                </a:spcAft>
                <a:buClrTx/>
                <a:buSzTx/>
                <a:buFontTx/>
                <a:buNone/>
                <a:tabLst/>
                <a:defRPr/>
              </a:pPr>
              <a:t>‹#›</a:t>
            </a:fld>
            <a:endParaRPr kumimoji="0" lang="en-US" sz="14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pic>
        <p:nvPicPr>
          <p:cNvPr id="3" name="Picture 2" descr="ContentForgroundOrange.png"/>
          <p:cNvPicPr>
            <a:picLocks noChangeAspect="1"/>
          </p:cNvPicPr>
          <p:nvPr userDrawn="1"/>
        </p:nvPicPr>
        <p:blipFill>
          <a:blip r:embed="rId2"/>
          <a:stretch>
            <a:fillRect/>
          </a:stretch>
        </p:blipFill>
        <p:spPr>
          <a:xfrm>
            <a:off x="0" y="0"/>
            <a:ext cx="9144000" cy="6858000"/>
          </a:xfrm>
          <a:prstGeom prst="rect">
            <a:avLst/>
          </a:prstGeom>
        </p:spPr>
      </p:pic>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image" Target="../media/image2.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image" Target="../media/image1.png"/><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3" Type="http://schemas.openxmlformats.org/officeDocument/2006/relationships/slideLayout" Target="../slideLayouts/slideLayout33.xml"/><Relationship Id="rId21" Type="http://schemas.openxmlformats.org/officeDocument/2006/relationships/theme" Target="../theme/theme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image" Target="../media/image2.png"/><Relationship Id="rId10" Type="http://schemas.openxmlformats.org/officeDocument/2006/relationships/slideLayout" Target="../slideLayouts/slideLayout40.xml"/><Relationship Id="rId19" Type="http://schemas.openxmlformats.org/officeDocument/2006/relationships/slideLayout" Target="../slideLayouts/slideLayout49.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15"/>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15"/>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38" r:id="rId1"/>
    <p:sldLayoutId id="2147483739" r:id="rId2"/>
    <p:sldLayoutId id="2147483741" r:id="rId3"/>
    <p:sldLayoutId id="2147483742" r:id="rId4"/>
    <p:sldLayoutId id="2147483743" r:id="rId5"/>
    <p:sldLayoutId id="2147483744" r:id="rId6"/>
    <p:sldLayoutId id="2147483745" r:id="rId7"/>
    <p:sldLayoutId id="2147483746" r:id="rId8"/>
    <p:sldLayoutId id="2147483747" r:id="rId9"/>
    <p:sldLayoutId id="2147483749" r:id="rId10"/>
    <p:sldLayoutId id="2147483750" r:id="rId11"/>
    <p:sldLayoutId id="2147483756" r:id="rId12"/>
    <p:sldLayoutId id="2147483757" r:id="rId13"/>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16"/>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16"/>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16"/>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16"/>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16"/>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19"/>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19"/>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6" r:id="rId17"/>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0"/>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0"/>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0"/>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0"/>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0"/>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7054" y="228600"/>
            <a:ext cx="8375946"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7054" y="1420814"/>
            <a:ext cx="8375946" cy="212803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ContentForgroundOrange.png"/>
          <p:cNvPicPr>
            <a:picLocks noChangeAspect="1"/>
          </p:cNvPicPr>
          <p:nvPr/>
        </p:nvPicPr>
        <p:blipFill>
          <a:blip r:embed="rId22"/>
          <a:stretch>
            <a:fillRect/>
          </a:stretch>
        </p:blipFill>
        <p:spPr>
          <a:xfrm>
            <a:off x="0" y="0"/>
            <a:ext cx="9144000" cy="6858000"/>
          </a:xfrm>
          <a:prstGeom prst="rect">
            <a:avLst/>
          </a:prstGeom>
        </p:spPr>
      </p:pic>
      <p:pic>
        <p:nvPicPr>
          <p:cNvPr id="5" name="Picture 4" descr="ContentForgroundOrange.png"/>
          <p:cNvPicPr>
            <a:picLocks noChangeAspect="1"/>
          </p:cNvPicPr>
          <p:nvPr/>
        </p:nvPicPr>
        <p:blipFill>
          <a:blip r:embed="rId22"/>
          <a:stretch>
            <a:fillRect/>
          </a:stretch>
        </p:blipFill>
        <p:spPr>
          <a:xfrm>
            <a:off x="0" y="0"/>
            <a:ext cx="9144000" cy="6858000"/>
          </a:xfrm>
          <a:prstGeom prst="rect">
            <a:avLst/>
          </a:prstGeom>
        </p:spPr>
      </p:pic>
    </p:spTree>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Lst>
  <p:transition>
    <p:fade/>
  </p:transition>
  <p:txStyles>
    <p:titleStyle>
      <a:lvl1pPr algn="l" defTabSz="914363" rtl="0" eaLnBrk="1" latinLnBrk="0" hangingPunct="1">
        <a:lnSpc>
          <a:spcPct val="90000"/>
        </a:lnSpc>
        <a:spcBef>
          <a:spcPct val="0"/>
        </a:spcBef>
        <a:buNone/>
        <a:defRPr lang="en-US" sz="4800" b="0" kern="1200" cap="none" spc="-100" baseline="0" dirty="0" smtClean="0">
          <a:ln w="3175">
            <a:noFill/>
          </a:ln>
          <a:solidFill>
            <a:schemeClr val="tx1"/>
          </a:solidFill>
          <a:effectLst/>
          <a:latin typeface="Calibri" pitchFamily="34" charset="0"/>
          <a:ea typeface="+mn-ea"/>
          <a:cs typeface="Arial" charset="0"/>
        </a:defRPr>
      </a:lvl1pPr>
    </p:titleStyle>
    <p:bodyStyle>
      <a:lvl1pPr marL="463550" indent="-463550" algn="l" defTabSz="914363" rtl="0" eaLnBrk="1" latinLnBrk="0" hangingPunct="1">
        <a:lnSpc>
          <a:spcPct val="90000"/>
        </a:lnSpc>
        <a:spcBef>
          <a:spcPct val="20000"/>
        </a:spcBef>
        <a:buSzPct val="120000"/>
        <a:buFontTx/>
        <a:buBlip>
          <a:blip r:embed="rId23"/>
        </a:buBlip>
        <a:defRPr sz="3200" kern="1200">
          <a:solidFill>
            <a:schemeClr val="tx1"/>
          </a:solidFill>
          <a:latin typeface="Calibri" pitchFamily="34" charset="0"/>
          <a:ea typeface="+mn-ea"/>
          <a:cs typeface="+mn-cs"/>
        </a:defRPr>
      </a:lvl1pPr>
      <a:lvl2pPr marL="833438" indent="-369888" algn="l" defTabSz="914363" rtl="0" eaLnBrk="1" latinLnBrk="0" hangingPunct="1">
        <a:lnSpc>
          <a:spcPct val="90000"/>
        </a:lnSpc>
        <a:spcBef>
          <a:spcPct val="20000"/>
        </a:spcBef>
        <a:buFontTx/>
        <a:buBlip>
          <a:blip r:embed="rId23"/>
        </a:buBlip>
        <a:defRPr sz="2800" kern="1200">
          <a:solidFill>
            <a:schemeClr val="tx1"/>
          </a:solidFill>
          <a:latin typeface="Calibri" pitchFamily="34" charset="0"/>
          <a:ea typeface="+mn-ea"/>
          <a:cs typeface="+mn-cs"/>
        </a:defRPr>
      </a:lvl2pPr>
      <a:lvl3pPr marL="1168400" indent="-346075" algn="l" defTabSz="914363" rtl="0" eaLnBrk="1" latinLnBrk="0" hangingPunct="1">
        <a:lnSpc>
          <a:spcPct val="90000"/>
        </a:lnSpc>
        <a:spcBef>
          <a:spcPct val="20000"/>
        </a:spcBef>
        <a:buFontTx/>
        <a:buBlip>
          <a:blip r:embed="rId23"/>
        </a:buBlip>
        <a:defRPr sz="2400" kern="1200">
          <a:solidFill>
            <a:schemeClr val="tx1"/>
          </a:solidFill>
          <a:latin typeface="Calibri" pitchFamily="34" charset="0"/>
          <a:ea typeface="+mn-ea"/>
          <a:cs typeface="+mn-cs"/>
        </a:defRPr>
      </a:lvl3pPr>
      <a:lvl4pPr marL="1516063" indent="-347663" algn="l" defTabSz="914363" rtl="0" eaLnBrk="1" latinLnBrk="0" hangingPunct="1">
        <a:lnSpc>
          <a:spcPct val="90000"/>
        </a:lnSpc>
        <a:spcBef>
          <a:spcPct val="20000"/>
        </a:spcBef>
        <a:buFontTx/>
        <a:buBlip>
          <a:blip r:embed="rId23"/>
        </a:buBlip>
        <a:defRPr sz="2400" kern="1200">
          <a:solidFill>
            <a:schemeClr val="tx1"/>
          </a:solidFill>
          <a:latin typeface="Calibri" pitchFamily="34" charset="0"/>
          <a:ea typeface="+mn-ea"/>
          <a:cs typeface="+mn-cs"/>
        </a:defRPr>
      </a:lvl4pPr>
      <a:lvl5pPr marL="1852613" indent="-325438" algn="l" defTabSz="914363" rtl="0" eaLnBrk="1" latinLnBrk="0" hangingPunct="1">
        <a:lnSpc>
          <a:spcPct val="90000"/>
        </a:lnSpc>
        <a:spcBef>
          <a:spcPct val="20000"/>
        </a:spcBef>
        <a:buFontTx/>
        <a:buBlip>
          <a:blip r:embed="rId23"/>
        </a:buBlip>
        <a:defRPr sz="2400" kern="1200">
          <a:solidFill>
            <a:schemeClr val="tx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8" Type="http://schemas.openxmlformats.org/officeDocument/2006/relationships/hyperlink" Target="http://www.softinsight.com/databindingbook" TargetMode="External"/><Relationship Id="rId3" Type="http://schemas.openxmlformats.org/officeDocument/2006/relationships/hyperlink" Target="http://www.adamnathan.net/wpf" TargetMode="External"/><Relationship Id="rId7" Type="http://schemas.openxmlformats.org/officeDocument/2006/relationships/hyperlink" Target="http://dnrtv.com/" TargetMode="External"/><Relationship Id="rId2" Type="http://schemas.openxmlformats.org/officeDocument/2006/relationships/notesSlide" Target="../notesSlides/notesSlide16.xml"/><Relationship Id="rId1" Type="http://schemas.openxmlformats.org/officeDocument/2006/relationships/slideLayout" Target="../slideLayouts/slideLayout33.xml"/><Relationship Id="rId6" Type="http://schemas.openxmlformats.org/officeDocument/2006/relationships/hyperlink" Target="http://www.charlespetzold.com/wpf" TargetMode="External"/><Relationship Id="rId5" Type="http://schemas.openxmlformats.org/officeDocument/2006/relationships/hyperlink" Target="http://www.simplegeek.com/book" TargetMode="External"/><Relationship Id="rId4" Type="http://schemas.openxmlformats.org/officeDocument/2006/relationships/hyperlink" Target="http://www.amazon.com/Programming-WPF-Chris-Sells/dp/0596510373" TargetMode="External"/><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hyperlink" Target="http://scorbs.com/work" TargetMode="External"/><Relationship Id="rId7" Type="http://schemas.openxmlformats.org/officeDocument/2006/relationships/hyperlink" Target="http://blogs.msdn.com/markrideout" TargetMode="External"/><Relationship Id="rId2" Type="http://schemas.openxmlformats.org/officeDocument/2006/relationships/notesSlide" Target="../notesSlides/notesSlide17.xml"/><Relationship Id="rId1" Type="http://schemas.openxmlformats.org/officeDocument/2006/relationships/slideLayout" Target="../slideLayouts/slideLayout44.xml"/><Relationship Id="rId6" Type="http://schemas.openxmlformats.org/officeDocument/2006/relationships/hyperlink" Target="http://letstakeovertheworld.com/blog" TargetMode="External"/><Relationship Id="rId5" Type="http://schemas.openxmlformats.org/officeDocument/2006/relationships/hyperlink" Target="http://blogs.msdn.com/seema" TargetMode="External"/><Relationship Id="rId4" Type="http://schemas.openxmlformats.org/officeDocument/2006/relationships/hyperlink" Target="http://hamidm.co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3.xml"/><Relationship Id="rId1" Type="http://schemas.openxmlformats.org/officeDocument/2006/relationships/vmlDrawing" Target="../drawings/vmlDrawing1.vml"/><Relationship Id="rId4" Type="http://schemas.openxmlformats.org/officeDocument/2006/relationships/package" Target="../embeddings/Microsoft_Office_Word_Document1.docx"/></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50.xml"/><Relationship Id="rId6" Type="http://schemas.openxmlformats.org/officeDocument/2006/relationships/image" Target="indextop20050504" TargetMode="External"/><Relationship Id="rId5" Type="http://schemas.openxmlformats.org/officeDocument/2006/relationships/image" Target="../media/image27.jpeg"/><Relationship Id="rId4" Type="http://schemas.openxmlformats.org/officeDocument/2006/relationships/image" Target="../media/image26.png"/><Relationship Id="rId9" Type="http://schemas.openxmlformats.org/officeDocument/2006/relationships/image" Target="../media/image3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vert="horz" wrap="square" lIns="0" tIns="0" rIns="0" bIns="0" rtlCol="0" anchor="ctr">
            <a:noAutofit/>
          </a:bodyPr>
          <a:lstStyle/>
          <a:p>
            <a:r>
              <a:rPr lang="en-GB" dirty="0" err="1" smtClean="0"/>
              <a:t>Silverlight</a:t>
            </a:r>
            <a:r>
              <a:rPr lang="en-GB" dirty="0" smtClean="0"/>
              <a:t> and WPF</a:t>
            </a:r>
            <a:endParaRPr dirty="0"/>
          </a:p>
        </p:txBody>
      </p:sp>
      <p:sp>
        <p:nvSpPr>
          <p:cNvPr id="3" name="Subtitle 2"/>
          <p:cNvSpPr>
            <a:spLocks noGrp="1"/>
          </p:cNvSpPr>
          <p:nvPr>
            <p:ph type="subTitle" idx="1"/>
          </p:nvPr>
        </p:nvSpPr>
        <p:spPr/>
        <p:txBody>
          <a:bodyPr/>
          <a:lstStyle/>
          <a:p>
            <a:r>
              <a:rPr lang="en-US" dirty="0" smtClean="0"/>
              <a:t>Mathias </a:t>
            </a:r>
            <a:r>
              <a:rPr lang="en-US" dirty="0" err="1" smtClean="0"/>
              <a:t>Andersson</a:t>
            </a:r>
            <a:endParaRPr lang="en-US" dirty="0" smtClean="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Silverlight</a:t>
            </a:r>
            <a:r>
              <a:rPr lang="en-US" dirty="0" smtClean="0"/>
              <a:t> - Hello </a:t>
            </a:r>
            <a:r>
              <a:rPr lang="en-US" dirty="0" smtClean="0"/>
              <a:t>World</a:t>
            </a:r>
            <a:endParaRPr lang="en-US" dirty="0"/>
          </a:p>
        </p:txBody>
      </p:sp>
      <p:grpSp>
        <p:nvGrpSpPr>
          <p:cNvPr id="3" name="Group 34"/>
          <p:cNvGrpSpPr/>
          <p:nvPr/>
        </p:nvGrpSpPr>
        <p:grpSpPr>
          <a:xfrm>
            <a:off x="382989" y="1905000"/>
            <a:ext cx="8381829" cy="3049385"/>
            <a:chOff x="1023876" y="2138160"/>
            <a:chExt cx="7096248" cy="2581679"/>
          </a:xfrm>
        </p:grpSpPr>
        <p:grpSp>
          <p:nvGrpSpPr>
            <p:cNvPr id="4" name="Group 7"/>
            <p:cNvGrpSpPr/>
            <p:nvPr/>
          </p:nvGrpSpPr>
          <p:grpSpPr>
            <a:xfrm>
              <a:off x="1023876" y="2908452"/>
              <a:ext cx="1313763" cy="1083580"/>
              <a:chOff x="642875" y="563903"/>
              <a:chExt cx="1313763" cy="1083580"/>
            </a:xfrm>
          </p:grpSpPr>
          <p:sp>
            <p:nvSpPr>
              <p:cNvPr id="33" name="Rounded Rectangle 32"/>
              <p:cNvSpPr/>
              <p:nvPr/>
            </p:nvSpPr>
            <p:spPr>
              <a:xfrm>
                <a:off x="642875" y="563903"/>
                <a:ext cx="1313763" cy="108358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4" name="Rounded Rectangle 4"/>
              <p:cNvSpPr/>
              <p:nvPr/>
            </p:nvSpPr>
            <p:spPr>
              <a:xfrm>
                <a:off x="667811" y="588839"/>
                <a:ext cx="1263891" cy="8015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solidFill>
                      <a:schemeClr val="bg1"/>
                    </a:solidFill>
                  </a:rPr>
                  <a:t>Download</a:t>
                </a:r>
                <a:endParaRPr lang="en-US" sz="1800" b="1"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Load CLR</a:t>
                </a:r>
                <a:endParaRPr lang="en-US" sz="1800" b="1" kern="1200" dirty="0">
                  <a:solidFill>
                    <a:schemeClr val="bg1"/>
                  </a:solidFill>
                </a:endParaRPr>
              </a:p>
            </p:txBody>
          </p:sp>
        </p:grpSp>
        <p:sp>
          <p:nvSpPr>
            <p:cNvPr id="9" name=" 5"/>
            <p:cNvSpPr/>
            <p:nvPr/>
          </p:nvSpPr>
          <p:spPr>
            <a:xfrm>
              <a:off x="1701231" y="2947637"/>
              <a:ext cx="1772202" cy="1772202"/>
            </a:xfrm>
            <a:prstGeom prst="leftCircularArrow">
              <a:avLst>
                <a:gd name="adj1" fmla="val 4966"/>
                <a:gd name="adj2" fmla="val 638619"/>
                <a:gd name="adj3" fmla="val 2414130"/>
                <a:gd name="adj4" fmla="val 9024489"/>
                <a:gd name="adj5" fmla="val 579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5" name="Group 9"/>
            <p:cNvGrpSpPr/>
            <p:nvPr/>
          </p:nvGrpSpPr>
          <p:grpSpPr>
            <a:xfrm>
              <a:off x="1315824" y="3759837"/>
              <a:ext cx="1167789" cy="464391"/>
              <a:chOff x="934823" y="1415288"/>
              <a:chExt cx="1167789" cy="464391"/>
            </a:xfrm>
          </p:grpSpPr>
          <p:sp>
            <p:nvSpPr>
              <p:cNvPr id="31" name="Rounded Rectangle 30"/>
              <p:cNvSpPr/>
              <p:nvPr/>
            </p:nvSpPr>
            <p:spPr>
              <a:xfrm>
                <a:off x="934823" y="1415288"/>
                <a:ext cx="1167789" cy="4643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2" name="Rounded Rectangle 7"/>
              <p:cNvSpPr/>
              <p:nvPr/>
            </p:nvSpPr>
            <p:spPr>
              <a:xfrm>
                <a:off x="948425" y="1428890"/>
                <a:ext cx="1140585" cy="4371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Create Application</a:t>
                </a:r>
                <a:endParaRPr lang="en-US" sz="1400" b="1" kern="1200" dirty="0">
                  <a:solidFill>
                    <a:schemeClr val="bg1"/>
                  </a:solidFill>
                </a:endParaRPr>
              </a:p>
            </p:txBody>
          </p:sp>
        </p:grpSp>
        <p:grpSp>
          <p:nvGrpSpPr>
            <p:cNvPr id="6" name="Group 10"/>
            <p:cNvGrpSpPr/>
            <p:nvPr/>
          </p:nvGrpSpPr>
          <p:grpSpPr>
            <a:xfrm>
              <a:off x="2902713" y="2908452"/>
              <a:ext cx="1313763" cy="1083580"/>
              <a:chOff x="2521712" y="563903"/>
              <a:chExt cx="1313763" cy="1083580"/>
            </a:xfrm>
          </p:grpSpPr>
          <p:sp>
            <p:nvSpPr>
              <p:cNvPr id="29" name="Rounded Rectangle 28"/>
              <p:cNvSpPr/>
              <p:nvPr/>
            </p:nvSpPr>
            <p:spPr>
              <a:xfrm>
                <a:off x="2521712" y="563903"/>
                <a:ext cx="1313763" cy="108358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30" name="Rounded Rectangle 9"/>
              <p:cNvSpPr/>
              <p:nvPr/>
            </p:nvSpPr>
            <p:spPr>
              <a:xfrm>
                <a:off x="2546648" y="821035"/>
                <a:ext cx="1263891" cy="8015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solidFill>
                      <a:schemeClr val="bg1"/>
                    </a:solidFill>
                  </a:rPr>
                  <a:t>Parse</a:t>
                </a:r>
                <a:endParaRPr lang="en-US" sz="1800" b="1"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Create</a:t>
                </a:r>
                <a:endParaRPr lang="en-US" sz="1800" b="1" kern="1200" dirty="0">
                  <a:solidFill>
                    <a:schemeClr val="bg1"/>
                  </a:solidFill>
                </a:endParaRPr>
              </a:p>
            </p:txBody>
          </p:sp>
        </p:grpSp>
        <p:sp>
          <p:nvSpPr>
            <p:cNvPr id="12" name="Circular Arrow 11"/>
            <p:cNvSpPr/>
            <p:nvPr/>
          </p:nvSpPr>
          <p:spPr>
            <a:xfrm>
              <a:off x="3569120" y="2138160"/>
              <a:ext cx="1940072" cy="1940072"/>
            </a:xfrm>
            <a:prstGeom prst="circularArrow">
              <a:avLst>
                <a:gd name="adj1" fmla="val 4536"/>
                <a:gd name="adj2" fmla="val 577185"/>
                <a:gd name="adj3" fmla="val 19247304"/>
                <a:gd name="adj4" fmla="val 12575511"/>
                <a:gd name="adj5" fmla="val 5293"/>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7" name="Group 12"/>
            <p:cNvGrpSpPr/>
            <p:nvPr/>
          </p:nvGrpSpPr>
          <p:grpSpPr>
            <a:xfrm>
              <a:off x="3194661" y="2676257"/>
              <a:ext cx="1167789" cy="464391"/>
              <a:chOff x="2813660" y="331708"/>
              <a:chExt cx="1167789" cy="464391"/>
            </a:xfrm>
          </p:grpSpPr>
          <p:sp>
            <p:nvSpPr>
              <p:cNvPr id="27" name="Rounded Rectangle 26"/>
              <p:cNvSpPr/>
              <p:nvPr/>
            </p:nvSpPr>
            <p:spPr>
              <a:xfrm>
                <a:off x="2813660" y="331708"/>
                <a:ext cx="1167789" cy="4643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Rounded Rectangle 12"/>
              <p:cNvSpPr/>
              <p:nvPr/>
            </p:nvSpPr>
            <p:spPr>
              <a:xfrm>
                <a:off x="2827262" y="345310"/>
                <a:ext cx="1140585" cy="4371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Create Tree</a:t>
                </a:r>
                <a:endParaRPr lang="en-US" sz="1400" b="1" kern="1200" dirty="0">
                  <a:solidFill>
                    <a:schemeClr val="bg1"/>
                  </a:solidFill>
                </a:endParaRPr>
              </a:p>
            </p:txBody>
          </p:sp>
        </p:grpSp>
        <p:grpSp>
          <p:nvGrpSpPr>
            <p:cNvPr id="8" name="Group 13"/>
            <p:cNvGrpSpPr/>
            <p:nvPr/>
          </p:nvGrpSpPr>
          <p:grpSpPr>
            <a:xfrm>
              <a:off x="4781551" y="2908452"/>
              <a:ext cx="1313763" cy="1083580"/>
              <a:chOff x="4400550" y="563903"/>
              <a:chExt cx="1313763" cy="1083580"/>
            </a:xfrm>
          </p:grpSpPr>
          <p:sp>
            <p:nvSpPr>
              <p:cNvPr id="25" name="Rounded Rectangle 24"/>
              <p:cNvSpPr/>
              <p:nvPr/>
            </p:nvSpPr>
            <p:spPr>
              <a:xfrm>
                <a:off x="4400550" y="563903"/>
                <a:ext cx="1313763" cy="108358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6" name="Rounded Rectangle 14"/>
              <p:cNvSpPr/>
              <p:nvPr/>
            </p:nvSpPr>
            <p:spPr>
              <a:xfrm>
                <a:off x="4425486" y="588839"/>
                <a:ext cx="1263891" cy="8015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solidFill>
                      <a:schemeClr val="bg1"/>
                    </a:solidFill>
                  </a:rPr>
                  <a:t>Measure</a:t>
                </a:r>
                <a:endParaRPr lang="en-US" sz="1800" b="1"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Arrange</a:t>
                </a:r>
                <a:endParaRPr lang="en-US" sz="1800" b="1" kern="1200" dirty="0">
                  <a:solidFill>
                    <a:schemeClr val="bg1"/>
                  </a:solidFill>
                </a:endParaRPr>
              </a:p>
            </p:txBody>
          </p:sp>
        </p:grpSp>
        <p:sp>
          <p:nvSpPr>
            <p:cNvPr id="15" name=" 15"/>
            <p:cNvSpPr/>
            <p:nvPr/>
          </p:nvSpPr>
          <p:spPr>
            <a:xfrm>
              <a:off x="5458905" y="2947637"/>
              <a:ext cx="1772202" cy="1772202"/>
            </a:xfrm>
            <a:prstGeom prst="leftCircularArrow">
              <a:avLst>
                <a:gd name="adj1" fmla="val 4966"/>
                <a:gd name="adj2" fmla="val 638619"/>
                <a:gd name="adj3" fmla="val 2414130"/>
                <a:gd name="adj4" fmla="val 9024489"/>
                <a:gd name="adj5" fmla="val 5794"/>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nvGrpSpPr>
            <p:cNvPr id="10" name="Group 15"/>
            <p:cNvGrpSpPr/>
            <p:nvPr/>
          </p:nvGrpSpPr>
          <p:grpSpPr>
            <a:xfrm>
              <a:off x="5073498" y="3759837"/>
              <a:ext cx="1167789" cy="464391"/>
              <a:chOff x="4692497" y="1415288"/>
              <a:chExt cx="1167789" cy="464391"/>
            </a:xfrm>
          </p:grpSpPr>
          <p:sp>
            <p:nvSpPr>
              <p:cNvPr id="23" name="Rounded Rectangle 22"/>
              <p:cNvSpPr/>
              <p:nvPr/>
            </p:nvSpPr>
            <p:spPr>
              <a:xfrm>
                <a:off x="4692497" y="1415288"/>
                <a:ext cx="1167789" cy="4643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4" name="Rounded Rectangle 17"/>
              <p:cNvSpPr/>
              <p:nvPr/>
            </p:nvSpPr>
            <p:spPr>
              <a:xfrm>
                <a:off x="4706099" y="1428890"/>
                <a:ext cx="1140585" cy="4371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Layout</a:t>
                </a:r>
                <a:endParaRPr lang="en-US" sz="1400" b="1" kern="1200" dirty="0">
                  <a:solidFill>
                    <a:schemeClr val="bg1"/>
                  </a:solidFill>
                </a:endParaRPr>
              </a:p>
            </p:txBody>
          </p:sp>
        </p:grpSp>
        <p:grpSp>
          <p:nvGrpSpPr>
            <p:cNvPr id="11" name="Group 16"/>
            <p:cNvGrpSpPr/>
            <p:nvPr/>
          </p:nvGrpSpPr>
          <p:grpSpPr>
            <a:xfrm>
              <a:off x="6660388" y="2908452"/>
              <a:ext cx="1313763" cy="1083580"/>
              <a:chOff x="6279387" y="563903"/>
              <a:chExt cx="1313763" cy="1083580"/>
            </a:xfrm>
          </p:grpSpPr>
          <p:sp>
            <p:nvSpPr>
              <p:cNvPr id="21" name="Rounded Rectangle 20"/>
              <p:cNvSpPr/>
              <p:nvPr/>
            </p:nvSpPr>
            <p:spPr>
              <a:xfrm>
                <a:off x="6279387" y="563903"/>
                <a:ext cx="1313763" cy="1083580"/>
              </a:xfrm>
              <a:prstGeom prst="roundRect">
                <a:avLst>
                  <a:gd name="adj" fmla="val 10000"/>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2" name="Rounded Rectangle 19"/>
              <p:cNvSpPr/>
              <p:nvPr/>
            </p:nvSpPr>
            <p:spPr>
              <a:xfrm>
                <a:off x="6304323" y="821035"/>
                <a:ext cx="1263891" cy="80151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Char char="••"/>
                </a:pPr>
                <a:r>
                  <a:rPr lang="en-US" sz="1800" b="1" kern="1200" dirty="0" smtClean="0">
                    <a:solidFill>
                      <a:schemeClr val="bg1"/>
                    </a:solidFill>
                  </a:rPr>
                  <a:t>Text stack</a:t>
                </a:r>
                <a:endParaRPr lang="en-US" sz="1800" b="1" kern="1200" dirty="0">
                  <a:solidFill>
                    <a:schemeClr val="bg1"/>
                  </a:solidFill>
                </a:endParaRPr>
              </a:p>
              <a:p>
                <a:pPr marL="171450" lvl="1" indent="-171450" algn="l" defTabSz="800100">
                  <a:lnSpc>
                    <a:spcPct val="90000"/>
                  </a:lnSpc>
                  <a:spcBef>
                    <a:spcPct val="0"/>
                  </a:spcBef>
                  <a:spcAft>
                    <a:spcPct val="15000"/>
                  </a:spcAft>
                  <a:buChar char="••"/>
                </a:pPr>
                <a:r>
                  <a:rPr lang="en-US" sz="1800" b="1" kern="1200" dirty="0" smtClean="0">
                    <a:solidFill>
                      <a:schemeClr val="bg1"/>
                    </a:solidFill>
                  </a:rPr>
                  <a:t>Present</a:t>
                </a:r>
                <a:endParaRPr lang="en-US" sz="1800" b="1" kern="1200" dirty="0">
                  <a:solidFill>
                    <a:schemeClr val="bg1"/>
                  </a:solidFill>
                </a:endParaRPr>
              </a:p>
            </p:txBody>
          </p:sp>
        </p:grpSp>
        <p:grpSp>
          <p:nvGrpSpPr>
            <p:cNvPr id="13" name="Group 17"/>
            <p:cNvGrpSpPr/>
            <p:nvPr/>
          </p:nvGrpSpPr>
          <p:grpSpPr>
            <a:xfrm>
              <a:off x="6952335" y="2676257"/>
              <a:ext cx="1167789" cy="464391"/>
              <a:chOff x="6571334" y="331708"/>
              <a:chExt cx="1167789" cy="464391"/>
            </a:xfrm>
          </p:grpSpPr>
          <p:sp>
            <p:nvSpPr>
              <p:cNvPr id="19" name="Rounded Rectangle 18"/>
              <p:cNvSpPr/>
              <p:nvPr/>
            </p:nvSpPr>
            <p:spPr>
              <a:xfrm>
                <a:off x="6571334" y="331708"/>
                <a:ext cx="1167789" cy="464391"/>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Rounded Rectangle 21"/>
              <p:cNvSpPr/>
              <p:nvPr/>
            </p:nvSpPr>
            <p:spPr>
              <a:xfrm>
                <a:off x="6584936" y="345310"/>
                <a:ext cx="1140585" cy="4371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US" sz="1400" b="1" kern="1200" dirty="0" smtClean="0">
                    <a:solidFill>
                      <a:schemeClr val="bg1"/>
                    </a:solidFill>
                  </a:rPr>
                  <a:t>Draw</a:t>
                </a:r>
                <a:endParaRPr lang="en-US" sz="1400" b="1" kern="1200" dirty="0">
                  <a:solidFill>
                    <a:schemeClr val="bg1"/>
                  </a:solidFill>
                </a:endParaRPr>
              </a:p>
            </p:txBody>
          </p:sp>
        </p:gr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Expression Blend Topics</a:t>
            </a:r>
            <a:endParaRPr lang="en-US" dirty="0"/>
          </a:p>
        </p:txBody>
      </p:sp>
      <p:sp>
        <p:nvSpPr>
          <p:cNvPr id="3" name="Content Placeholder 2"/>
          <p:cNvSpPr>
            <a:spLocks noGrp="1"/>
          </p:cNvSpPr>
          <p:nvPr>
            <p:ph idx="1"/>
          </p:nvPr>
        </p:nvSpPr>
        <p:spPr>
          <a:xfrm>
            <a:off x="381000" y="1412875"/>
            <a:ext cx="8382000" cy="4715137"/>
          </a:xfrm>
        </p:spPr>
        <p:txBody>
          <a:bodyPr/>
          <a:lstStyle/>
          <a:p>
            <a:r>
              <a:rPr lang="en-US" dirty="0" smtClean="0"/>
              <a:t>Things in Blend that are different but not </a:t>
            </a:r>
            <a:br>
              <a:rPr lang="en-US" dirty="0" smtClean="0"/>
            </a:br>
            <a:r>
              <a:rPr lang="en-US" dirty="0" smtClean="0"/>
              <a:t>totally unfamiliar to Visual Studio developers</a:t>
            </a:r>
          </a:p>
          <a:p>
            <a:pPr lvl="1"/>
            <a:r>
              <a:rPr lang="en-US" dirty="0" smtClean="0"/>
              <a:t>Toolbox – different construction</a:t>
            </a:r>
          </a:p>
          <a:p>
            <a:pPr lvl="1"/>
            <a:r>
              <a:rPr lang="en-US" dirty="0" smtClean="0"/>
              <a:t>Document outline (much more important in WPF)</a:t>
            </a:r>
          </a:p>
          <a:p>
            <a:r>
              <a:rPr lang="en-US" dirty="0" smtClean="0"/>
              <a:t>Things in Blend that have </a:t>
            </a:r>
            <a:br>
              <a:rPr lang="en-US" dirty="0" smtClean="0"/>
            </a:br>
            <a:r>
              <a:rPr lang="en-US" dirty="0" smtClean="0"/>
              <a:t>no counterparts in Visual Studio</a:t>
            </a:r>
          </a:p>
          <a:p>
            <a:pPr lvl="1"/>
            <a:r>
              <a:rPr lang="en-US" dirty="0" smtClean="0"/>
              <a:t>Animation/Trigger editor</a:t>
            </a:r>
          </a:p>
          <a:p>
            <a:pPr lvl="1"/>
            <a:r>
              <a:rPr lang="en-US" dirty="0" smtClean="0"/>
              <a:t>Resource manager</a:t>
            </a:r>
          </a:p>
          <a:p>
            <a:pPr lvl="1"/>
            <a:r>
              <a:rPr lang="en-US" dirty="0" smtClean="0"/>
              <a:t>Style manager</a:t>
            </a:r>
          </a:p>
          <a:p>
            <a:pPr lvl="1"/>
            <a:r>
              <a:rPr lang="en-US" dirty="0" smtClean="0"/>
              <a:t>Template editors (with import of data structures)</a:t>
            </a:r>
            <a:endParaRPr lang="en-US" dirty="0"/>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54" y="228600"/>
            <a:ext cx="8375946" cy="1329595"/>
          </a:xfrm>
        </p:spPr>
        <p:txBody>
          <a:bodyPr/>
          <a:lstStyle/>
          <a:p>
            <a:r>
              <a:rPr lang="en-US" dirty="0" smtClean="0"/>
              <a:t>The Role Of Visual Studio For WPF/</a:t>
            </a:r>
            <a:r>
              <a:rPr lang="en-US" dirty="0" err="1" smtClean="0"/>
              <a:t>Silverlight</a:t>
            </a:r>
            <a:r>
              <a:rPr lang="en-US" dirty="0" smtClean="0"/>
              <a:t> Projects</a:t>
            </a:r>
            <a:endParaRPr lang="en-US" dirty="0"/>
          </a:p>
        </p:txBody>
      </p:sp>
      <p:sp>
        <p:nvSpPr>
          <p:cNvPr id="3" name="Content Placeholder 2"/>
          <p:cNvSpPr>
            <a:spLocks noGrp="1"/>
          </p:cNvSpPr>
          <p:nvPr>
            <p:ph idx="1"/>
          </p:nvPr>
        </p:nvSpPr>
        <p:spPr>
          <a:xfrm>
            <a:off x="381000" y="1905000"/>
            <a:ext cx="8382000" cy="3391698"/>
          </a:xfrm>
        </p:spPr>
        <p:txBody>
          <a:bodyPr/>
          <a:lstStyle/>
          <a:p>
            <a:r>
              <a:rPr lang="en-US" dirty="0" smtClean="0"/>
              <a:t>Anything related to coding or debugging</a:t>
            </a:r>
          </a:p>
          <a:p>
            <a:r>
              <a:rPr lang="en-US" dirty="0" smtClean="0"/>
              <a:t>Anything related to integration </a:t>
            </a:r>
            <a:br>
              <a:rPr lang="en-US" dirty="0" smtClean="0"/>
            </a:br>
            <a:r>
              <a:rPr lang="en-US" dirty="0" smtClean="0"/>
              <a:t>with other technologies</a:t>
            </a:r>
          </a:p>
          <a:p>
            <a:pPr lvl="1"/>
            <a:r>
              <a:rPr lang="en-US" dirty="0" smtClean="0"/>
              <a:t>For example, automatic hosting of WCF services</a:t>
            </a:r>
          </a:p>
          <a:p>
            <a:r>
              <a:rPr lang="en-US" dirty="0" smtClean="0"/>
              <a:t>Things Visual Studio does better than Blend</a:t>
            </a:r>
          </a:p>
          <a:p>
            <a:pPr lvl="1"/>
            <a:r>
              <a:rPr lang="en-US" dirty="0" smtClean="0"/>
              <a:t>Grid Row and Column definitions</a:t>
            </a:r>
          </a:p>
          <a:p>
            <a:pPr lvl="1"/>
            <a:r>
              <a:rPr lang="en-US" dirty="0" err="1" smtClean="0"/>
              <a:t>Intellisense</a:t>
            </a:r>
            <a:r>
              <a:rPr lang="en-US" dirty="0" smtClean="0"/>
              <a:t> in XAML editing</a:t>
            </a:r>
            <a:endParaRPr lang="en-US" dirty="0"/>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defTabSz="914363" fontAlgn="auto">
              <a:spcAft>
                <a:spcPts val="0"/>
              </a:spcAft>
              <a:defRPr/>
            </a:pPr>
            <a:r>
              <a:rPr dirty="0" smtClean="0"/>
              <a:t>UI Customization</a:t>
            </a:r>
            <a:endParaRPr dirty="0"/>
          </a:p>
        </p:txBody>
      </p:sp>
      <p:sp>
        <p:nvSpPr>
          <p:cNvPr id="74754" name="Text Placeholder 2"/>
          <p:cNvSpPr>
            <a:spLocks noGrp="1"/>
          </p:cNvSpPr>
          <p:nvPr>
            <p:ph idx="1"/>
          </p:nvPr>
        </p:nvSpPr>
        <p:spPr>
          <a:xfrm>
            <a:off x="381000" y="1412875"/>
            <a:ext cx="8382000" cy="3305175"/>
          </a:xfrm>
        </p:spPr>
        <p:txBody>
          <a:bodyPr/>
          <a:lstStyle/>
          <a:p>
            <a:r>
              <a:rPr lang="en-US" smtClean="0">
                <a:latin typeface="Calibri"/>
              </a:rPr>
              <a:t>Microsoft Silverlight is designed for UI flexibility </a:t>
            </a:r>
          </a:p>
          <a:p>
            <a:r>
              <a:rPr lang="en-US" smtClean="0">
                <a:latin typeface="Calibri"/>
              </a:rPr>
              <a:t>Customize the look of an application without changing it’s behavior</a:t>
            </a:r>
          </a:p>
          <a:p>
            <a:r>
              <a:rPr lang="en-US" smtClean="0">
                <a:latin typeface="Calibri"/>
              </a:rPr>
              <a:t>Two levels of customization:</a:t>
            </a:r>
          </a:p>
          <a:p>
            <a:pPr lvl="1"/>
            <a:r>
              <a:rPr lang="en-US" smtClean="0">
                <a:solidFill>
                  <a:schemeClr val="tx2"/>
                </a:solidFill>
                <a:latin typeface="Calibri"/>
              </a:rPr>
              <a:t>Styling</a:t>
            </a:r>
            <a:r>
              <a:rPr lang="en-US" smtClean="0">
                <a:latin typeface="Calibri"/>
              </a:rPr>
              <a:t>:  Small visual changes on an element </a:t>
            </a:r>
            <a:br>
              <a:rPr lang="en-US" smtClean="0">
                <a:latin typeface="Calibri"/>
              </a:rPr>
            </a:br>
            <a:r>
              <a:rPr lang="en-US" smtClean="0">
                <a:latin typeface="Calibri"/>
              </a:rPr>
              <a:t>(font, background color, etc.)</a:t>
            </a:r>
          </a:p>
          <a:p>
            <a:pPr lvl="1"/>
            <a:r>
              <a:rPr lang="en-US" smtClean="0">
                <a:solidFill>
                  <a:schemeClr val="tx2"/>
                </a:solidFill>
                <a:latin typeface="Calibri"/>
              </a:rPr>
              <a:t>Skinning</a:t>
            </a:r>
            <a:r>
              <a:rPr lang="en-US" smtClean="0">
                <a:latin typeface="Calibri"/>
              </a:rPr>
              <a:t>:  Replacing an element’s entire visual tree</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Constructing A Data Template</a:t>
            </a:r>
            <a:endParaRPr lang="en-US" dirty="0"/>
          </a:p>
        </p:txBody>
      </p:sp>
      <p:sp>
        <p:nvSpPr>
          <p:cNvPr id="3" name="Text Placeholder 2"/>
          <p:cNvSpPr>
            <a:spLocks noGrp="1"/>
          </p:cNvSpPr>
          <p:nvPr>
            <p:ph type="body" sz="quarter" idx="10"/>
          </p:nvPr>
        </p:nvSpPr>
        <p:spPr>
          <a:xfrm>
            <a:off x="387055" y="3666744"/>
            <a:ext cx="8756945" cy="3191256"/>
          </a:xfrm>
        </p:spPr>
        <p:txBody>
          <a:bodyPr/>
          <a:lstStyle/>
          <a:p>
            <a:r>
              <a:rPr lang="en-US" sz="2400" dirty="0" smtClean="0"/>
              <a:t>&lt;</a:t>
            </a:r>
            <a:r>
              <a:rPr lang="en-US" sz="2400" dirty="0" err="1" smtClean="0"/>
              <a:t>DataTemplate</a:t>
            </a:r>
            <a:r>
              <a:rPr lang="en-US" sz="2400" dirty="0" smtClean="0"/>
              <a:t>&gt;</a:t>
            </a:r>
          </a:p>
          <a:p>
            <a:r>
              <a:rPr lang="en-US" sz="2400" dirty="0" smtClean="0"/>
              <a:t>    &lt;</a:t>
            </a:r>
            <a:r>
              <a:rPr lang="en-US" sz="2400" dirty="0" err="1" smtClean="0"/>
              <a:t>StackPanel</a:t>
            </a:r>
            <a:r>
              <a:rPr lang="en-US" sz="2400" dirty="0" smtClean="0"/>
              <a:t>&gt;</a:t>
            </a:r>
          </a:p>
          <a:p>
            <a:r>
              <a:rPr lang="en-US" sz="2400" dirty="0" smtClean="0"/>
              <a:t>        &lt;Label Content="{Binding Path=</a:t>
            </a:r>
            <a:r>
              <a:rPr lang="en-US" sz="2400" dirty="0" err="1" smtClean="0"/>
              <a:t>FirstName</a:t>
            </a:r>
            <a:r>
              <a:rPr lang="en-US" sz="2400" dirty="0" smtClean="0"/>
              <a:t>}" /&gt;</a:t>
            </a:r>
          </a:p>
          <a:p>
            <a:r>
              <a:rPr lang="en-US" sz="2400" dirty="0" smtClean="0"/>
              <a:t>        &lt;Label Content="{Binding Path=</a:t>
            </a:r>
            <a:r>
              <a:rPr lang="en-US" sz="2400" dirty="0" err="1" smtClean="0"/>
              <a:t>LastName</a:t>
            </a:r>
            <a:r>
              <a:rPr lang="en-US" sz="2400" dirty="0" smtClean="0"/>
              <a:t>}" /&gt;</a:t>
            </a:r>
          </a:p>
          <a:p>
            <a:r>
              <a:rPr lang="en-US" sz="2400" dirty="0" smtClean="0"/>
              <a:t>        &lt;Label Content="{Binding Path=</a:t>
            </a:r>
            <a:r>
              <a:rPr lang="en-US" sz="2400" dirty="0" err="1" smtClean="0"/>
              <a:t>BirthDate</a:t>
            </a:r>
            <a:r>
              <a:rPr lang="en-US" sz="2400" dirty="0" smtClean="0"/>
              <a:t>}" /&gt;</a:t>
            </a:r>
          </a:p>
          <a:p>
            <a:r>
              <a:rPr lang="en-US" sz="2400" dirty="0" smtClean="0"/>
              <a:t>    &lt;/</a:t>
            </a:r>
            <a:r>
              <a:rPr lang="en-US" sz="2400" dirty="0" err="1" smtClean="0"/>
              <a:t>StackPanel</a:t>
            </a:r>
            <a:r>
              <a:rPr lang="en-US" sz="2400" dirty="0" smtClean="0"/>
              <a:t>&gt;</a:t>
            </a:r>
          </a:p>
          <a:p>
            <a:r>
              <a:rPr lang="en-US" sz="2400" dirty="0" smtClean="0"/>
              <a:t>&lt;/</a:t>
            </a:r>
            <a:r>
              <a:rPr lang="en-US" sz="2400" dirty="0" err="1" smtClean="0"/>
              <a:t>DataTemplate</a:t>
            </a:r>
            <a:r>
              <a:rPr lang="en-US" sz="2400" dirty="0" smtClean="0"/>
              <a:t>&gt;</a:t>
            </a:r>
          </a:p>
          <a:p>
            <a:endParaRPr lang="en-US" sz="2400" dirty="0"/>
          </a:p>
        </p:txBody>
      </p:sp>
      <p:sp>
        <p:nvSpPr>
          <p:cNvPr id="4" name="TextBox 3"/>
          <p:cNvSpPr txBox="1"/>
          <p:nvPr/>
        </p:nvSpPr>
        <p:spPr>
          <a:xfrm>
            <a:off x="521208" y="1581912"/>
            <a:ext cx="2194560"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400" dirty="0" smtClean="0">
                <a:solidFill>
                  <a:schemeClr val="bg1"/>
                </a:solidFill>
              </a:rPr>
              <a:t>Element type is </a:t>
            </a:r>
            <a:r>
              <a:rPr lang="en-US" sz="2400" dirty="0" err="1" smtClean="0">
                <a:solidFill>
                  <a:schemeClr val="bg1"/>
                </a:solidFill>
              </a:rPr>
              <a:t>DataTemplate</a:t>
            </a:r>
            <a:endParaRPr lang="en-US" sz="2400" dirty="0">
              <a:solidFill>
                <a:schemeClr val="bg1"/>
              </a:solidFill>
            </a:endParaRPr>
          </a:p>
        </p:txBody>
      </p:sp>
      <p:sp>
        <p:nvSpPr>
          <p:cNvPr id="5" name="TextBox 4"/>
          <p:cNvSpPr txBox="1"/>
          <p:nvPr/>
        </p:nvSpPr>
        <p:spPr>
          <a:xfrm>
            <a:off x="3014472" y="1581912"/>
            <a:ext cx="2194560" cy="156966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400" dirty="0" smtClean="0">
                <a:solidFill>
                  <a:schemeClr val="bg1"/>
                </a:solidFill>
              </a:rPr>
              <a:t>Root element of </a:t>
            </a:r>
            <a:r>
              <a:rPr lang="en-US" sz="2400" dirty="0" err="1" smtClean="0">
                <a:solidFill>
                  <a:schemeClr val="bg1"/>
                </a:solidFill>
              </a:rPr>
              <a:t>DataTemplate</a:t>
            </a:r>
            <a:r>
              <a:rPr lang="en-US" sz="2400" dirty="0" smtClean="0">
                <a:solidFill>
                  <a:schemeClr val="bg1"/>
                </a:solidFill>
              </a:rPr>
              <a:t> usually some type of Panel</a:t>
            </a:r>
            <a:endParaRPr lang="en-US" sz="2400" dirty="0">
              <a:solidFill>
                <a:schemeClr val="bg1"/>
              </a:solidFill>
            </a:endParaRPr>
          </a:p>
        </p:txBody>
      </p:sp>
      <p:sp>
        <p:nvSpPr>
          <p:cNvPr id="6" name="TextBox 5"/>
          <p:cNvSpPr txBox="1"/>
          <p:nvPr/>
        </p:nvSpPr>
        <p:spPr>
          <a:xfrm>
            <a:off x="5532120" y="1581912"/>
            <a:ext cx="3337560" cy="1200329"/>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sz="2400" dirty="0" smtClean="0">
                <a:solidFill>
                  <a:schemeClr val="bg1"/>
                </a:solidFill>
              </a:rPr>
              <a:t>Panel holds elements that display properties of data item</a:t>
            </a:r>
            <a:endParaRPr lang="en-US" sz="2400" dirty="0">
              <a:solidFill>
                <a:schemeClr val="bg1"/>
              </a:solidFill>
            </a:endParaRPr>
          </a:p>
        </p:txBody>
      </p:sp>
      <p:cxnSp>
        <p:nvCxnSpPr>
          <p:cNvPr id="7" name="Straight Arrow Connector 6"/>
          <p:cNvCxnSpPr/>
          <p:nvPr/>
        </p:nvCxnSpPr>
        <p:spPr>
          <a:xfrm rot="5400000">
            <a:off x="982980" y="3067812"/>
            <a:ext cx="1097280" cy="9144"/>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p:nvPr/>
        </p:nvCxnSpPr>
        <p:spPr>
          <a:xfrm rot="5400000">
            <a:off x="3218688" y="3273552"/>
            <a:ext cx="896112" cy="896112"/>
          </a:xfrm>
          <a:prstGeom prst="bentConnector3">
            <a:avLst>
              <a:gd name="adj1" fmla="val 100000"/>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rot="5400000">
            <a:off x="6429756" y="3598164"/>
            <a:ext cx="1392936" cy="6096"/>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bwMode="auto">
          <a:xfrm>
            <a:off x="1645920" y="4352544"/>
            <a:ext cx="7498080" cy="1097280"/>
          </a:xfrm>
          <a:prstGeom prst="roundRect">
            <a:avLst/>
          </a:prstGeom>
          <a:noFill/>
          <a:ln w="38100" cmpd="sng">
            <a:solidFill>
              <a:schemeClr val="tx2"/>
            </a:solidFill>
            <a:headEnd type="none" w="med" len="med"/>
            <a:tailEnd type="none" w="med" len="med"/>
          </a:ln>
          <a:effectLst/>
        </p:spPr>
        <p:style>
          <a:lnRef idx="0">
            <a:schemeClr val="accent4"/>
          </a:lnRef>
          <a:fillRef idx="3">
            <a:schemeClr val="accent4"/>
          </a:fillRef>
          <a:effectRef idx="3">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000" dirty="0" smtClean="0">
              <a:solidFill>
                <a:srgbClr val="FFFFFF"/>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5" name="Subtitle 4"/>
          <p:cNvSpPr>
            <a:spLocks noGrp="1"/>
          </p:cNvSpPr>
          <p:nvPr>
            <p:ph type="subTitle" idx="1"/>
          </p:nvPr>
        </p:nvSpPr>
        <p:spPr/>
        <p:txBody>
          <a:bodyPr/>
          <a:lstStyle/>
          <a:p>
            <a:endParaRPr lang="en-US"/>
          </a:p>
        </p:txBody>
      </p:sp>
      <p:sp>
        <p:nvSpPr>
          <p:cNvPr id="4" name="Text Placeholder 3"/>
          <p:cNvSpPr>
            <a:spLocks noGrp="1"/>
          </p:cNvSpPr>
          <p:nvPr>
            <p:ph type="body" sz="quarter" idx="10"/>
          </p:nvPr>
        </p:nvSpPr>
        <p:spPr/>
        <p:txBody>
          <a:bodyPr/>
          <a:lstStyle/>
          <a:p>
            <a:r>
              <a:rPr lang="en-US" dirty="0" smtClean="0"/>
              <a:t>demo</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a:xfrm>
            <a:off x="364194" y="213360"/>
            <a:ext cx="8375946" cy="664797"/>
          </a:xfrm>
        </p:spPr>
        <p:txBody>
          <a:bodyPr/>
          <a:lstStyle/>
          <a:p>
            <a:r>
              <a:rPr lang="en-US" dirty="0" smtClean="0"/>
              <a:t>WPF Resources</a:t>
            </a:r>
            <a:endParaRPr lang="en-US" dirty="0" smtClean="0"/>
          </a:p>
        </p:txBody>
      </p:sp>
      <p:sp>
        <p:nvSpPr>
          <p:cNvPr id="23555" name="Content Placeholder 2"/>
          <p:cNvSpPr>
            <a:spLocks noGrp="1"/>
          </p:cNvSpPr>
          <p:nvPr>
            <p:ph idx="1"/>
          </p:nvPr>
        </p:nvSpPr>
        <p:spPr>
          <a:xfrm>
            <a:off x="381000" y="1412875"/>
            <a:ext cx="8382000" cy="4770537"/>
          </a:xfrm>
        </p:spPr>
        <p:txBody>
          <a:bodyPr/>
          <a:lstStyle/>
          <a:p>
            <a:r>
              <a:rPr lang="en-US" sz="2000" dirty="0" smtClean="0"/>
              <a:t>WPF Unleashed, Adam Nathan, </a:t>
            </a:r>
            <a:r>
              <a:rPr lang="en-US" sz="2000" dirty="0" err="1" smtClean="0"/>
              <a:t>Sams</a:t>
            </a:r>
            <a:r>
              <a:rPr lang="en-US" sz="2000" dirty="0" smtClean="0"/>
              <a:t> Publishing, </a:t>
            </a:r>
            <a:r>
              <a:rPr lang="en-US" sz="2000" dirty="0" smtClean="0">
                <a:hlinkClick r:id="rId3"/>
              </a:rPr>
              <a:t>www.adamnathan.net/wpf</a:t>
            </a:r>
            <a:endParaRPr lang="en-US" sz="2000" dirty="0" smtClean="0"/>
          </a:p>
          <a:p>
            <a:endParaRPr lang="en-US" sz="2000" dirty="0" smtClean="0"/>
          </a:p>
          <a:p>
            <a:endParaRPr lang="en-US" sz="2000" dirty="0" smtClean="0"/>
          </a:p>
          <a:p>
            <a:endParaRPr lang="en-US" sz="2000" dirty="0" smtClean="0"/>
          </a:p>
          <a:p>
            <a:endParaRPr lang="en-US" sz="2000" dirty="0" smtClean="0"/>
          </a:p>
          <a:p>
            <a:endParaRPr lang="en-US" sz="2000" dirty="0" smtClean="0"/>
          </a:p>
          <a:p>
            <a:r>
              <a:rPr lang="en-US" sz="2000" dirty="0" smtClean="0"/>
              <a:t>Programming </a:t>
            </a:r>
            <a:r>
              <a:rPr lang="en-US" sz="2000" dirty="0" smtClean="0"/>
              <a:t>WPF 2nd Edition, Chris Sells and Ian Griffiths, O’Reilly</a:t>
            </a:r>
            <a:br>
              <a:rPr lang="en-US" sz="2000" dirty="0" smtClean="0"/>
            </a:br>
            <a:r>
              <a:rPr lang="en-US" sz="2000" dirty="0" smtClean="0">
                <a:hlinkClick r:id="rId4"/>
              </a:rPr>
              <a:t>http://www.amazon.com/Programming-WPF-Chris-Sells/dp/0596510373</a:t>
            </a:r>
            <a:r>
              <a:rPr lang="en-US" sz="2000" dirty="0" smtClean="0"/>
              <a:t> </a:t>
            </a:r>
          </a:p>
          <a:p>
            <a:r>
              <a:rPr lang="en-US" sz="2000" dirty="0" smtClean="0"/>
              <a:t>Essential WPF, Chris Anderson, Addison Wesley, </a:t>
            </a:r>
            <a:r>
              <a:rPr lang="en-US" sz="2000" dirty="0" smtClean="0">
                <a:hlinkClick r:id="rId5"/>
              </a:rPr>
              <a:t>http://www.simplegeek.com/book</a:t>
            </a:r>
            <a:r>
              <a:rPr lang="en-US" sz="2000" dirty="0" smtClean="0"/>
              <a:t> </a:t>
            </a:r>
          </a:p>
          <a:p>
            <a:r>
              <a:rPr lang="en-US" sz="2000" dirty="0" smtClean="0"/>
              <a:t>Application = Code + Markup, Charles </a:t>
            </a:r>
            <a:r>
              <a:rPr lang="en-US" sz="2000" dirty="0" err="1" smtClean="0"/>
              <a:t>Petzold</a:t>
            </a:r>
            <a:r>
              <a:rPr lang="en-US" sz="2000" dirty="0" smtClean="0"/>
              <a:t>, MS Press, </a:t>
            </a:r>
            <a:r>
              <a:rPr lang="en-US" sz="2000" dirty="0" smtClean="0">
                <a:hlinkClick r:id="rId6"/>
              </a:rPr>
              <a:t>http://www.charlespetzold.com/wpf</a:t>
            </a:r>
            <a:r>
              <a:rPr lang="en-US" sz="2000" dirty="0" smtClean="0"/>
              <a:t>. </a:t>
            </a:r>
          </a:p>
          <a:p>
            <a:r>
              <a:rPr lang="en-US" sz="2000" dirty="0" smtClean="0"/>
              <a:t>.NET Rocks! TV: </a:t>
            </a:r>
            <a:r>
              <a:rPr lang="en-US" sz="2000" dirty="0" smtClean="0">
                <a:hlinkClick r:id="rId7"/>
              </a:rPr>
              <a:t>http://dnrtv.com</a:t>
            </a:r>
            <a:r>
              <a:rPr lang="en-US" sz="2000" dirty="0" smtClean="0"/>
              <a:t> (episodes 56,59, 101)</a:t>
            </a:r>
          </a:p>
          <a:p>
            <a:r>
              <a:rPr lang="en-US" sz="2000" dirty="0" smtClean="0"/>
              <a:t>Data Binding with Windows Forms 2.0, Brian Noyes, Addison Wesley</a:t>
            </a:r>
            <a:br>
              <a:rPr lang="en-US" sz="2000" dirty="0" smtClean="0"/>
            </a:br>
            <a:r>
              <a:rPr lang="en-US" sz="2000" dirty="0" smtClean="0">
                <a:hlinkClick r:id="rId8"/>
              </a:rPr>
              <a:t>http://www.softinsight.com/databindingbook</a:t>
            </a:r>
            <a:r>
              <a:rPr lang="en-US" sz="2000" dirty="0" smtClean="0"/>
              <a:t> </a:t>
            </a:r>
          </a:p>
        </p:txBody>
      </p:sp>
      <p:pic>
        <p:nvPicPr>
          <p:cNvPr id="5" name="Picture 2" descr="Cover Image"/>
          <p:cNvPicPr>
            <a:picLocks noChangeAspect="1" noChangeArrowheads="1"/>
          </p:cNvPicPr>
          <p:nvPr/>
        </p:nvPicPr>
        <p:blipFill>
          <a:blip r:embed="rId9"/>
          <a:srcRect/>
          <a:stretch>
            <a:fillRect/>
          </a:stretch>
        </p:blipFill>
        <p:spPr bwMode="auto">
          <a:xfrm>
            <a:off x="7567797" y="1760220"/>
            <a:ext cx="1061536" cy="1384300"/>
          </a:xfrm>
          <a:prstGeom prst="rect">
            <a:avLst/>
          </a:prstGeom>
          <a:noFill/>
          <a:ln w="9525">
            <a:noFill/>
            <a:miter lim="800000"/>
            <a:headEnd/>
            <a:tailEnd/>
          </a:ln>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title"/>
          </p:nvPr>
        </p:nvSpPr>
        <p:spPr>
          <a:xfrm>
            <a:off x="381000" y="228600"/>
            <a:ext cx="8375650" cy="665163"/>
          </a:xfrm>
        </p:spPr>
        <p:txBody>
          <a:bodyPr/>
          <a:lstStyle/>
          <a:p>
            <a:pPr defTabSz="914363" fontAlgn="auto">
              <a:spcAft>
                <a:spcPts val="0"/>
              </a:spcAft>
              <a:defRPr/>
            </a:pPr>
            <a:r>
              <a:rPr smtClean="0"/>
              <a:t>Silverlight Resources</a:t>
            </a:r>
            <a:endParaRPr dirty="0"/>
          </a:p>
        </p:txBody>
      </p:sp>
      <p:sp>
        <p:nvSpPr>
          <p:cNvPr id="12" name="Content Placeholder 11"/>
          <p:cNvSpPr>
            <a:spLocks noGrp="1"/>
          </p:cNvSpPr>
          <p:nvPr>
            <p:ph sz="quarter" idx="10"/>
          </p:nvPr>
        </p:nvSpPr>
        <p:spPr>
          <a:xfrm>
            <a:off x="381000" y="1414463"/>
            <a:ext cx="8385175" cy="685800"/>
          </a:xfrm>
        </p:spPr>
        <p:txBody>
          <a:bodyPr rtlCol="0"/>
          <a:lstStyle/>
          <a:p>
            <a:pPr>
              <a:defRPr/>
            </a:pPr>
            <a:r>
              <a:rPr>
                <a:hlinkClick r:id="rId3"/>
              </a:rPr>
              <a:t>http://scorbs.com/work</a:t>
            </a:r>
            <a:r>
              <a:t>  (Karen Corby, Silverlight Program Manager)</a:t>
            </a:r>
            <a:endParaRPr/>
          </a:p>
        </p:txBody>
      </p:sp>
      <p:sp>
        <p:nvSpPr>
          <p:cNvPr id="14" name="Content Placeholder 13"/>
          <p:cNvSpPr>
            <a:spLocks noGrp="1"/>
          </p:cNvSpPr>
          <p:nvPr>
            <p:ph sz="quarter" idx="11"/>
          </p:nvPr>
        </p:nvSpPr>
        <p:spPr>
          <a:xfrm>
            <a:off x="381000" y="2347913"/>
            <a:ext cx="8385175" cy="685800"/>
          </a:xfrm>
        </p:spPr>
        <p:txBody>
          <a:bodyPr rtlCol="0"/>
          <a:lstStyle/>
          <a:p>
            <a:pPr>
              <a:defRPr/>
            </a:pPr>
            <a:r>
              <a:rPr>
                <a:hlinkClick r:id="rId4"/>
              </a:rPr>
              <a:t>http://hamidm.com</a:t>
            </a:r>
            <a:r>
              <a:t> (Hamid Mahmood, Silverlight Program Manager)</a:t>
            </a:r>
            <a:endParaRPr/>
          </a:p>
        </p:txBody>
      </p:sp>
      <p:sp>
        <p:nvSpPr>
          <p:cNvPr id="17" name="Content Placeholder 16"/>
          <p:cNvSpPr>
            <a:spLocks noGrp="1"/>
          </p:cNvSpPr>
          <p:nvPr>
            <p:ph sz="quarter" idx="12"/>
          </p:nvPr>
        </p:nvSpPr>
        <p:spPr>
          <a:xfrm>
            <a:off x="381000" y="3279775"/>
            <a:ext cx="8385175" cy="685800"/>
          </a:xfrm>
        </p:spPr>
        <p:txBody>
          <a:bodyPr rtlCol="0"/>
          <a:lstStyle/>
          <a:p>
            <a:pPr>
              <a:defRPr/>
            </a:pPr>
            <a:r>
              <a:rPr>
                <a:hlinkClick r:id="rId5"/>
              </a:rPr>
              <a:t>http://blogs.msdn.com/seema</a:t>
            </a:r>
            <a:r>
              <a:t> (Seema Ramchandani, Silverlight Performance)</a:t>
            </a:r>
            <a:endParaRPr/>
          </a:p>
        </p:txBody>
      </p:sp>
      <p:sp>
        <p:nvSpPr>
          <p:cNvPr id="18" name="Content Placeholder 17"/>
          <p:cNvSpPr>
            <a:spLocks noGrp="1"/>
          </p:cNvSpPr>
          <p:nvPr>
            <p:ph sz="quarter" idx="13"/>
          </p:nvPr>
        </p:nvSpPr>
        <p:spPr>
          <a:xfrm>
            <a:off x="381000" y="4213225"/>
            <a:ext cx="8385175" cy="685800"/>
          </a:xfrm>
        </p:spPr>
        <p:txBody>
          <a:bodyPr rtlCol="0"/>
          <a:lstStyle/>
          <a:p>
            <a:pPr>
              <a:defRPr/>
            </a:pPr>
            <a:r>
              <a:rPr>
                <a:hlinkClick r:id="rId6"/>
              </a:rPr>
              <a:t>http://letstakeovertheworld.com/blog</a:t>
            </a:r>
            <a:r>
              <a:t> (Larry Olson, Silverlight Program Manager)</a:t>
            </a:r>
            <a:endParaRPr/>
          </a:p>
        </p:txBody>
      </p:sp>
      <p:sp>
        <p:nvSpPr>
          <p:cNvPr id="9" name="Content Placeholder 17"/>
          <p:cNvSpPr txBox="1">
            <a:spLocks/>
          </p:cNvSpPr>
          <p:nvPr/>
        </p:nvSpPr>
        <p:spPr>
          <a:xfrm>
            <a:off x="406400" y="5153025"/>
            <a:ext cx="8385175" cy="293688"/>
          </a:xfrm>
          <a:prstGeom prst="roundRect">
            <a:avLst>
              <a:gd name="adj" fmla="val 26651"/>
            </a:avLst>
          </a:prstGeom>
          <a:gradFill rotWithShape="1">
            <a:gsLst>
              <a:gs pos="0">
                <a:schemeClr val="tx1">
                  <a:alpha val="18000"/>
                </a:schemeClr>
              </a:gs>
              <a:gs pos="100000">
                <a:srgbClr val="000000">
                  <a:alpha val="0"/>
                </a:srgbClr>
              </a:gs>
            </a:gsLst>
            <a:lin ang="5400000" scaled="1"/>
          </a:gradFill>
          <a:ln w="9525">
            <a:noFill/>
            <a:miter lim="800000"/>
            <a:headEnd/>
            <a:tailEnd/>
          </a:ln>
        </p:spPr>
        <p:txBody>
          <a:bodyPr lIns="0" tIns="0" rIns="0" bIns="0" anchor="ctr">
            <a:spAutoFit/>
          </a:bodyPr>
          <a:lstStyle/>
          <a:p>
            <a:pPr indent="-463550" defTabSz="914099">
              <a:lnSpc>
                <a:spcPct val="90000"/>
              </a:lnSpc>
              <a:buSzPct val="120000"/>
              <a:buFont typeface="Arial" pitchFamily="34" charset="0"/>
              <a:buNone/>
              <a:defRPr/>
            </a:pPr>
            <a:r>
              <a:rPr lang="en-US" dirty="0">
                <a:solidFill>
                  <a:srgbClr val="FFFFFF"/>
                </a:solidFill>
                <a:effectLst>
                  <a:outerShdw blurRad="38100" dist="38100" dir="2700000" algn="tl">
                    <a:srgbClr val="000000">
                      <a:alpha val="43137"/>
                    </a:srgbClr>
                  </a:outerShdw>
                </a:effectLst>
                <a:latin typeface="+mn-lt"/>
                <a:cs typeface="+mn-cs"/>
                <a:hlinkClick r:id="rId7"/>
              </a:rPr>
              <a:t>http://blogs.msdn.com/markrideout</a:t>
            </a:r>
            <a:r>
              <a:rPr lang="en-US" dirty="0">
                <a:solidFill>
                  <a:srgbClr val="FFFFFF"/>
                </a:solidFill>
                <a:effectLst>
                  <a:outerShdw blurRad="38100" dist="38100" dir="2700000" algn="tl">
                    <a:srgbClr val="000000">
                      <a:alpha val="43137"/>
                    </a:srgbClr>
                  </a:outerShdw>
                </a:effectLst>
                <a:latin typeface="+mn-lt"/>
                <a:cs typeface="+mn-cs"/>
              </a:rPr>
              <a:t> (Mark Rideout, Silverlight Program Manager)</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Dispatch System Basics</a:t>
            </a:r>
            <a:endParaRPr lang="en-US" dirty="0"/>
          </a:p>
        </p:txBody>
      </p:sp>
      <p:sp>
        <p:nvSpPr>
          <p:cNvPr id="3" name="Content Placeholder 2"/>
          <p:cNvSpPr>
            <a:spLocks noGrp="1"/>
          </p:cNvSpPr>
          <p:nvPr>
            <p:ph idx="1"/>
          </p:nvPr>
        </p:nvSpPr>
        <p:spPr>
          <a:xfrm>
            <a:off x="381000" y="1412875"/>
            <a:ext cx="8382000" cy="4819781"/>
          </a:xfrm>
        </p:spPr>
        <p:txBody>
          <a:bodyPr/>
          <a:lstStyle/>
          <a:p>
            <a:r>
              <a:rPr lang="en-US" dirty="0" smtClean="0"/>
              <a:t>WPF has two main threads</a:t>
            </a:r>
          </a:p>
          <a:p>
            <a:pPr lvl="1"/>
            <a:r>
              <a:rPr lang="en-US" dirty="0" smtClean="0"/>
              <a:t>UI thread (like Windows Forms)</a:t>
            </a:r>
          </a:p>
          <a:p>
            <a:pPr lvl="1"/>
            <a:r>
              <a:rPr lang="en-US" dirty="0" smtClean="0"/>
              <a:t>Rendering thread (renders in background)</a:t>
            </a:r>
          </a:p>
          <a:p>
            <a:r>
              <a:rPr lang="en-US" dirty="0" smtClean="0"/>
              <a:t>Operations on the UI thread are handled through a Dispatcher object</a:t>
            </a:r>
          </a:p>
          <a:p>
            <a:r>
              <a:rPr lang="en-US" dirty="0" smtClean="0"/>
              <a:t>Operations (delegates) sent to the Dispatcher can have priority set</a:t>
            </a:r>
          </a:p>
          <a:p>
            <a:pPr lvl="1"/>
            <a:r>
              <a:rPr lang="en-US" dirty="0" smtClean="0"/>
              <a:t>Examples:  </a:t>
            </a:r>
            <a:r>
              <a:rPr lang="en-US" dirty="0" err="1" smtClean="0"/>
              <a:t>ApplicationIdle</a:t>
            </a:r>
            <a:r>
              <a:rPr lang="en-US" dirty="0" smtClean="0"/>
              <a:t>, </a:t>
            </a:r>
            <a:r>
              <a:rPr lang="en-US" dirty="0" err="1" smtClean="0"/>
              <a:t>ContextIdle</a:t>
            </a:r>
            <a:endParaRPr lang="en-US" dirty="0" smtClean="0"/>
          </a:p>
          <a:p>
            <a:r>
              <a:rPr lang="en-US" dirty="0" smtClean="0"/>
              <a:t>If priority is </a:t>
            </a:r>
            <a:r>
              <a:rPr lang="en-US" dirty="0" err="1" smtClean="0"/>
              <a:t>ContextIdle</a:t>
            </a:r>
            <a:r>
              <a:rPr lang="en-US" dirty="0" smtClean="0"/>
              <a:t>, the operation will </a:t>
            </a:r>
            <a:br>
              <a:rPr lang="en-US" dirty="0" smtClean="0"/>
            </a:br>
            <a:r>
              <a:rPr lang="en-US" dirty="0" smtClean="0"/>
              <a:t>wait until nothing else is going on to execute</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dirty="0" smtClean="0"/>
              <a:t>Agenda</a:t>
            </a:r>
            <a:endParaRPr lang="en-US" dirty="0"/>
          </a:p>
        </p:txBody>
      </p:sp>
      <p:sp>
        <p:nvSpPr>
          <p:cNvPr id="5123" name="Rectangle 3"/>
          <p:cNvSpPr>
            <a:spLocks noGrp="1" noChangeArrowheads="1"/>
          </p:cNvSpPr>
          <p:nvPr>
            <p:ph idx="1"/>
          </p:nvPr>
        </p:nvSpPr>
        <p:spPr>
          <a:xfrm>
            <a:off x="381000" y="1412875"/>
            <a:ext cx="8382000" cy="3250121"/>
          </a:xfrm>
        </p:spPr>
        <p:txBody>
          <a:bodyPr/>
          <a:lstStyle/>
          <a:p>
            <a:pPr>
              <a:lnSpc>
                <a:spcPct val="150000"/>
              </a:lnSpc>
            </a:pPr>
            <a:r>
              <a:rPr lang="en-US" dirty="0" smtClean="0"/>
              <a:t>WPF and </a:t>
            </a:r>
            <a:r>
              <a:rPr lang="en-US" dirty="0" err="1" smtClean="0"/>
              <a:t>Silverlight</a:t>
            </a:r>
            <a:r>
              <a:rPr lang="en-US" dirty="0" smtClean="0"/>
              <a:t>, same parents…</a:t>
            </a:r>
          </a:p>
          <a:p>
            <a:pPr>
              <a:lnSpc>
                <a:spcPct val="150000"/>
              </a:lnSpc>
            </a:pPr>
            <a:r>
              <a:rPr lang="en-US" dirty="0" smtClean="0"/>
              <a:t>What can you do with </a:t>
            </a:r>
            <a:r>
              <a:rPr lang="en-US" dirty="0" smtClean="0"/>
              <a:t>WPF/</a:t>
            </a:r>
            <a:r>
              <a:rPr lang="en-US" dirty="0" err="1" smtClean="0"/>
              <a:t>Silverlight</a:t>
            </a:r>
            <a:r>
              <a:rPr lang="en-US" dirty="0" smtClean="0"/>
              <a:t>?</a:t>
            </a:r>
          </a:p>
          <a:p>
            <a:pPr>
              <a:lnSpc>
                <a:spcPct val="150000"/>
              </a:lnSpc>
            </a:pPr>
            <a:r>
              <a:rPr lang="en-US" dirty="0" smtClean="0"/>
              <a:t>Design and code, separate paths, same goal!</a:t>
            </a:r>
          </a:p>
          <a:p>
            <a:pPr>
              <a:lnSpc>
                <a:spcPct val="150000"/>
              </a:lnSpc>
            </a:pPr>
            <a:r>
              <a:rPr lang="en-US" dirty="0" smtClean="0"/>
              <a:t>Demo</a:t>
            </a:r>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Value Conversion</a:t>
            </a:r>
          </a:p>
        </p:txBody>
      </p:sp>
      <p:sp>
        <p:nvSpPr>
          <p:cNvPr id="15363" name="Content Placeholder 2"/>
          <p:cNvSpPr>
            <a:spLocks noGrp="1"/>
          </p:cNvSpPr>
          <p:nvPr>
            <p:ph idx="1"/>
          </p:nvPr>
        </p:nvSpPr>
        <p:spPr>
          <a:xfrm>
            <a:off x="381000" y="1412875"/>
            <a:ext cx="8382000" cy="1969770"/>
          </a:xfrm>
        </p:spPr>
        <p:txBody>
          <a:bodyPr/>
          <a:lstStyle/>
          <a:p>
            <a:r>
              <a:rPr lang="en-US" dirty="0" smtClean="0"/>
              <a:t>Converter property on Binding, parameter optional</a:t>
            </a:r>
          </a:p>
          <a:p>
            <a:r>
              <a:rPr lang="en-US" dirty="0" smtClean="0"/>
              <a:t>Class that implements </a:t>
            </a:r>
            <a:r>
              <a:rPr lang="en-US" dirty="0" err="1" smtClean="0"/>
              <a:t>IValueConverter</a:t>
            </a:r>
            <a:endParaRPr lang="en-US" dirty="0" smtClean="0"/>
          </a:p>
          <a:p>
            <a:r>
              <a:rPr lang="en-US" dirty="0" smtClean="0"/>
              <a:t>Should put </a:t>
            </a:r>
            <a:r>
              <a:rPr lang="en-US" dirty="0" err="1" smtClean="0"/>
              <a:t>ValueConversion</a:t>
            </a:r>
            <a:r>
              <a:rPr lang="en-US" dirty="0" smtClean="0"/>
              <a:t> attribute on class</a:t>
            </a:r>
          </a:p>
        </p:txBody>
      </p:sp>
      <p:graphicFrame>
        <p:nvGraphicFramePr>
          <p:cNvPr id="1026" name="Object 2"/>
          <p:cNvGraphicFramePr>
            <a:graphicFrameLocks noChangeAspect="1"/>
          </p:cNvGraphicFramePr>
          <p:nvPr/>
        </p:nvGraphicFramePr>
        <p:xfrm>
          <a:off x="381001" y="3657600"/>
          <a:ext cx="8382000" cy="2970213"/>
        </p:xfrm>
        <a:graphic>
          <a:graphicData uri="http://schemas.openxmlformats.org/presentationml/2006/ole">
            <p:oleObj spid="_x0000_s1026" name="Document" r:id="rId4" imgW="9045001" imgH="3202410" progId="Word.Document.12">
              <p:embed/>
            </p:oleObj>
          </a:graphicData>
        </a:graphic>
      </p:graphicFrame>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Slide for Showing Software Code</a:t>
            </a:r>
            <a:endParaRPr lang="en-US" dirty="0"/>
          </a:p>
        </p:txBody>
      </p:sp>
      <p:sp>
        <p:nvSpPr>
          <p:cNvPr id="9" name="Text Placeholder 8"/>
          <p:cNvSpPr>
            <a:spLocks noGrp="1"/>
          </p:cNvSpPr>
          <p:nvPr>
            <p:ph type="body" sz="quarter" idx="10"/>
          </p:nvPr>
        </p:nvSpPr>
        <p:spPr>
          <a:xfrm>
            <a:off x="387055" y="1572364"/>
            <a:ext cx="8346073" cy="4111895"/>
          </a:xfrm>
        </p:spPr>
        <p:txBody>
          <a:bodyPr/>
          <a:lstStyle/>
          <a:p>
            <a:r>
              <a:rPr lang="en-US" sz="2400" dirty="0" smtClean="0"/>
              <a:t>Use this layout to show software code</a:t>
            </a:r>
          </a:p>
          <a:p>
            <a:pPr lvl="1"/>
            <a:r>
              <a:rPr lang="en-US" sz="2000" dirty="0" smtClean="0"/>
              <a:t>The font is Consolas, a monospace font</a:t>
            </a:r>
          </a:p>
          <a:p>
            <a:pPr lvl="1"/>
            <a:r>
              <a:rPr lang="en-US" sz="2000" dirty="0" smtClean="0"/>
              <a:t>The slide doesn’t use bullets but levels can be indented using the “Increase List Level” icon on the Home menu</a:t>
            </a:r>
          </a:p>
          <a:p>
            <a:pPr lvl="1"/>
            <a:r>
              <a:rPr lang="en-US" sz="2000" dirty="0" smtClean="0"/>
              <a:t>To use straight quotes " instead of </a:t>
            </a:r>
            <a:br>
              <a:rPr lang="en-US" sz="2000" dirty="0" smtClean="0"/>
            </a:br>
            <a:r>
              <a:rPr lang="en-US" sz="2000" dirty="0" smtClean="0"/>
              <a:t>smart quotes ”, do this:</a:t>
            </a:r>
          </a:p>
          <a:p>
            <a:pPr lvl="1">
              <a:buFont typeface="+mj-lt"/>
              <a:buAutoNum type="arabicPeriod"/>
            </a:pPr>
            <a:r>
              <a:rPr lang="en-US" sz="2000" dirty="0" smtClean="0"/>
              <a:t>Click on the Office Button in the upper left corner</a:t>
            </a:r>
          </a:p>
          <a:p>
            <a:pPr lvl="1">
              <a:buFont typeface="+mj-lt"/>
              <a:buAutoNum type="arabicPeriod"/>
            </a:pPr>
            <a:r>
              <a:rPr lang="en-US" sz="2000" dirty="0" smtClean="0"/>
              <a:t>At the bottom of the menu, choose PowerPoint Options</a:t>
            </a:r>
          </a:p>
          <a:p>
            <a:pPr lvl="1">
              <a:buFont typeface="+mj-lt"/>
              <a:buAutoNum type="arabicPeriod"/>
            </a:pPr>
            <a:r>
              <a:rPr lang="en-US" sz="2000" dirty="0" smtClean="0"/>
              <a:t>From the left pane, select Proofing</a:t>
            </a:r>
          </a:p>
          <a:p>
            <a:pPr lvl="1">
              <a:buFont typeface="+mj-lt"/>
              <a:buAutoNum type="arabicPeriod"/>
            </a:pPr>
            <a:r>
              <a:rPr lang="en-US" sz="2000" dirty="0" smtClean="0"/>
              <a:t>Click on the AutoCorrect Options button</a:t>
            </a:r>
          </a:p>
          <a:p>
            <a:pPr lvl="1">
              <a:buFont typeface="+mj-lt"/>
              <a:buAutoNum type="arabicPeriod"/>
            </a:pPr>
            <a:r>
              <a:rPr lang="en-US" sz="2000" dirty="0" smtClean="0"/>
              <a:t>Select the AutoFormat As You Type tab, </a:t>
            </a:r>
            <a:br>
              <a:rPr lang="en-US" sz="2000" dirty="0" smtClean="0"/>
            </a:br>
            <a:r>
              <a:rPr lang="en-US" sz="2000" dirty="0" smtClean="0"/>
              <a:t>and deselect “Straight quotes” with “smart </a:t>
            </a:r>
            <a:br>
              <a:rPr lang="en-US" sz="2000" dirty="0" smtClean="0"/>
            </a:br>
            <a:r>
              <a:rPr lang="en-US" sz="2000" dirty="0" smtClean="0"/>
              <a:t>quotes”. Then Click OK.</a:t>
            </a:r>
          </a:p>
          <a:p>
            <a:pPr lvl="1"/>
            <a:r>
              <a:rPr lang="en-US" sz="2000" dirty="0" smtClean="0"/>
              <a:t> </a:t>
            </a:r>
          </a:p>
        </p:txBody>
      </p:sp>
      <p:pic>
        <p:nvPicPr>
          <p:cNvPr id="1026" name="Picture 2"/>
          <p:cNvPicPr>
            <a:picLocks noChangeAspect="1" noChangeArrowheads="1"/>
          </p:cNvPicPr>
          <p:nvPr/>
        </p:nvPicPr>
        <p:blipFill>
          <a:blip r:embed="rId3"/>
          <a:stretch>
            <a:fillRect/>
          </a:stretch>
        </p:blipFill>
        <p:spPr bwMode="auto">
          <a:xfrm>
            <a:off x="6934200" y="4495800"/>
            <a:ext cx="1981200" cy="2228850"/>
          </a:xfrm>
          <a:prstGeom prst="rect">
            <a:avLst/>
          </a:prstGeom>
          <a:noFill/>
          <a:ln>
            <a:noFill/>
          </a:ln>
        </p:spPr>
      </p:pic>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4000" smtClean="0"/>
              <a:t>Why WPF?</a:t>
            </a:r>
          </a:p>
        </p:txBody>
      </p:sp>
      <p:sp>
        <p:nvSpPr>
          <p:cNvPr id="13315" name="Text Placeholder 2"/>
          <p:cNvSpPr>
            <a:spLocks noGrp="1"/>
          </p:cNvSpPr>
          <p:nvPr>
            <p:ph type="body" idx="1"/>
          </p:nvPr>
        </p:nvSpPr>
        <p:spPr/>
        <p:txBody>
          <a:bodyPr/>
          <a:lstStyle/>
          <a:p>
            <a:r>
              <a:rPr lang="en-US" smtClean="0"/>
              <a:t>The GDI &amp; USER subsystems were introduced in Windows 1.0 in 1985</a:t>
            </a:r>
          </a:p>
          <a:p>
            <a:r>
              <a:rPr lang="en-US" smtClean="0"/>
              <a:t>OpenGL – Early 90s</a:t>
            </a:r>
          </a:p>
          <a:p>
            <a:r>
              <a:rPr lang="en-US" smtClean="0"/>
              <a:t>DirectX – 1995</a:t>
            </a:r>
          </a:p>
          <a:p>
            <a:endParaRPr lang="en-US" smtClean="0"/>
          </a:p>
          <a:p>
            <a:r>
              <a:rPr lang="en-US" smtClean="0"/>
              <a:t>Goal: Overcome the limits of GDI+ &amp; USER with the productivity of Windows Forms</a:t>
            </a: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8"/>
          <p:cNvSpPr>
            <a:spLocks noGrp="1"/>
          </p:cNvSpPr>
          <p:nvPr>
            <p:ph type="title"/>
          </p:nvPr>
        </p:nvSpPr>
        <p:spPr/>
        <p:txBody>
          <a:bodyPr/>
          <a:lstStyle/>
          <a:p>
            <a:r>
              <a:rPr lang="en-US" smtClean="0"/>
              <a:t>WPF Vision</a:t>
            </a:r>
            <a:br>
              <a:rPr lang="en-US" smtClean="0"/>
            </a:br>
            <a:endParaRPr lang="en-US" smtClean="0"/>
          </a:p>
        </p:txBody>
      </p:sp>
      <p:sp>
        <p:nvSpPr>
          <p:cNvPr id="242691" name="Rectangle 3"/>
          <p:cNvSpPr>
            <a:spLocks noGrp="1" noChangeArrowheads="1"/>
          </p:cNvSpPr>
          <p:nvPr>
            <p:ph idx="1"/>
          </p:nvPr>
        </p:nvSpPr>
        <p:spPr>
          <a:xfrm>
            <a:off x="368300" y="1347788"/>
            <a:ext cx="8382000" cy="4949825"/>
          </a:xfrm>
        </p:spPr>
        <p:txBody>
          <a:bodyPr/>
          <a:lstStyle/>
          <a:p>
            <a:r>
              <a:rPr lang="en-US" sz="2400" smtClean="0"/>
              <a:t>Unified approach to UI, </a:t>
            </a:r>
            <a:br>
              <a:rPr lang="en-US" sz="2400" smtClean="0"/>
            </a:br>
            <a:r>
              <a:rPr lang="en-US" sz="2400" smtClean="0"/>
              <a:t>Documents, and Media</a:t>
            </a:r>
          </a:p>
          <a:p>
            <a:pPr lvl="1"/>
            <a:r>
              <a:rPr lang="en-US" sz="2000" smtClean="0"/>
              <a:t>Integration as part of development </a:t>
            </a:r>
            <a:br>
              <a:rPr lang="en-US" sz="2000" smtClean="0"/>
            </a:br>
            <a:r>
              <a:rPr lang="en-US" sz="2000" smtClean="0"/>
              <a:t>and experience</a:t>
            </a:r>
          </a:p>
          <a:p>
            <a:r>
              <a:rPr lang="en-US" sz="2400" smtClean="0"/>
              <a:t>Integrated, vector-based </a:t>
            </a:r>
            <a:br>
              <a:rPr lang="en-US" sz="2400" smtClean="0"/>
            </a:br>
            <a:r>
              <a:rPr lang="en-US" sz="2400" smtClean="0"/>
              <a:t>composition engine</a:t>
            </a:r>
          </a:p>
          <a:p>
            <a:pPr lvl="1"/>
            <a:r>
              <a:rPr lang="en-US" sz="2000" smtClean="0"/>
              <a:t>Utilizing the power of the PC </a:t>
            </a:r>
            <a:br>
              <a:rPr lang="en-US" sz="2000" smtClean="0"/>
            </a:br>
            <a:r>
              <a:rPr lang="en-US" sz="2000" smtClean="0"/>
              <a:t>throughout the graphics stack</a:t>
            </a:r>
          </a:p>
          <a:p>
            <a:r>
              <a:rPr lang="en-US" sz="2400" smtClean="0"/>
              <a:t>Declarative programming</a:t>
            </a:r>
          </a:p>
          <a:p>
            <a:pPr lvl="1"/>
            <a:r>
              <a:rPr lang="en-US" sz="2000" smtClean="0"/>
              <a:t>Bringing designers directly into </a:t>
            </a:r>
            <a:br>
              <a:rPr lang="en-US" sz="2000" smtClean="0"/>
            </a:br>
            <a:r>
              <a:rPr lang="en-US" sz="2000" smtClean="0"/>
              <a:t>application development</a:t>
            </a:r>
          </a:p>
          <a:p>
            <a:r>
              <a:rPr lang="en-US" sz="2400" smtClean="0"/>
              <a:t>Ease of deployment</a:t>
            </a:r>
          </a:p>
          <a:p>
            <a:pPr lvl="1"/>
            <a:r>
              <a:rPr lang="en-US" sz="2000" smtClean="0"/>
              <a:t>Allowing administrators to deploy </a:t>
            </a:r>
            <a:br>
              <a:rPr lang="en-US" sz="2000" smtClean="0"/>
            </a:br>
            <a:r>
              <a:rPr lang="en-US" sz="2000" smtClean="0"/>
              <a:t>and manage applications securely</a:t>
            </a:r>
          </a:p>
        </p:txBody>
      </p:sp>
      <p:grpSp>
        <p:nvGrpSpPr>
          <p:cNvPr id="2" name="Group 4"/>
          <p:cNvGrpSpPr>
            <a:grpSpLocks/>
          </p:cNvGrpSpPr>
          <p:nvPr/>
        </p:nvGrpSpPr>
        <p:grpSpPr bwMode="auto">
          <a:xfrm>
            <a:off x="5257800" y="1143000"/>
            <a:ext cx="3670300" cy="3870325"/>
            <a:chOff x="3312" y="720"/>
            <a:chExt cx="2312" cy="2438"/>
          </a:xfrm>
        </p:grpSpPr>
        <p:pic>
          <p:nvPicPr>
            <p:cNvPr id="14342" name="Picture 5" descr="secondpage"/>
            <p:cNvPicPr>
              <a:picLocks noChangeAspect="1" noChangeArrowheads="1"/>
            </p:cNvPicPr>
            <p:nvPr/>
          </p:nvPicPr>
          <p:blipFill>
            <a:blip r:embed="rId3"/>
            <a:srcRect/>
            <a:stretch>
              <a:fillRect/>
            </a:stretch>
          </p:blipFill>
          <p:spPr bwMode="auto">
            <a:xfrm rot="295159">
              <a:off x="3312" y="1824"/>
              <a:ext cx="2312" cy="1334"/>
            </a:xfrm>
            <a:prstGeom prst="rect">
              <a:avLst/>
            </a:prstGeom>
            <a:noFill/>
            <a:ln w="9525">
              <a:noFill/>
              <a:miter lim="800000"/>
              <a:headEnd/>
              <a:tailEnd/>
            </a:ln>
          </p:spPr>
        </p:pic>
        <p:pic>
          <p:nvPicPr>
            <p:cNvPr id="14343" name="Picture 6" descr="thirdpage"/>
            <p:cNvPicPr>
              <a:picLocks noChangeAspect="1" noChangeArrowheads="1"/>
            </p:cNvPicPr>
            <p:nvPr/>
          </p:nvPicPr>
          <p:blipFill>
            <a:blip r:embed="rId4"/>
            <a:srcRect/>
            <a:stretch>
              <a:fillRect/>
            </a:stretch>
          </p:blipFill>
          <p:spPr bwMode="auto">
            <a:xfrm rot="-445119">
              <a:off x="3408" y="720"/>
              <a:ext cx="2211" cy="1313"/>
            </a:xfrm>
            <a:prstGeom prst="rect">
              <a:avLst/>
            </a:prstGeom>
            <a:noFill/>
            <a:ln w="9525">
              <a:noFill/>
              <a:miter lim="800000"/>
              <a:headEnd/>
              <a:tailEnd/>
            </a:ln>
          </p:spPr>
        </p:pic>
      </p:grpSp>
      <p:sp>
        <p:nvSpPr>
          <p:cNvPr id="7" name="Rectangle 11"/>
          <p:cNvSpPr txBox="1">
            <a:spLocks noChangeArrowheads="1"/>
          </p:cNvSpPr>
          <p:nvPr/>
        </p:nvSpPr>
        <p:spPr bwMode="auto">
          <a:xfrm>
            <a:off x="381000" y="304800"/>
            <a:ext cx="8229600" cy="1143000"/>
          </a:xfrm>
          <a:prstGeom prst="rect">
            <a:avLst/>
          </a:prstGeom>
          <a:noFill/>
          <a:ln w="9525">
            <a:noFill/>
            <a:miter lim="800000"/>
            <a:headEnd/>
            <a:tailEnd/>
          </a:ln>
        </p:spPr>
        <p:txBody>
          <a:bodyPr anchor="ctr"/>
          <a:lstStyle/>
          <a:p>
            <a:pPr fontAlgn="auto">
              <a:spcBef>
                <a:spcPts val="0"/>
              </a:spcBef>
              <a:spcAft>
                <a:spcPts val="0"/>
              </a:spcAft>
              <a:defRPr/>
            </a:pPr>
            <a:endParaRPr lang="en-US" sz="4400" kern="0" dirty="0">
              <a:solidFill>
                <a:schemeClr val="bg1"/>
              </a:solidFill>
              <a:effectLst>
                <a:outerShdw blurRad="38100" dist="38100" dir="2700000" algn="tl">
                  <a:srgbClr val="000000">
                    <a:alpha val="43137"/>
                  </a:srgbClr>
                </a:outerShdw>
              </a:effectLst>
              <a:latin typeface="+mj-lt"/>
              <a:ea typeface="+mj-ea"/>
              <a:cs typeface="+mj-cs"/>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Effect transition="in" filter="fade">
                                      <p:cBhvr>
                                        <p:cTn id="7" dur="500"/>
                                        <p:tgtEl>
                                          <p:spTgt spid="24269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2691">
                                            <p:txEl>
                                              <p:pRg st="1" end="1"/>
                                            </p:txEl>
                                          </p:spTgt>
                                        </p:tgtEl>
                                        <p:attrNameLst>
                                          <p:attrName>style.visibility</p:attrName>
                                        </p:attrNameLst>
                                      </p:cBhvr>
                                      <p:to>
                                        <p:strVal val="visible"/>
                                      </p:to>
                                    </p:set>
                                    <p:animEffect transition="in" filter="fade">
                                      <p:cBhvr>
                                        <p:cTn id="10" dur="500"/>
                                        <p:tgtEl>
                                          <p:spTgt spid="242691">
                                            <p:txEl>
                                              <p:pRg st="1" end="1"/>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42691">
                                            <p:txEl>
                                              <p:pRg st="2" end="2"/>
                                            </p:txEl>
                                          </p:spTgt>
                                        </p:tgtEl>
                                        <p:attrNameLst>
                                          <p:attrName>style.visibility</p:attrName>
                                        </p:attrNameLst>
                                      </p:cBhvr>
                                      <p:to>
                                        <p:strVal val="visible"/>
                                      </p:to>
                                    </p:set>
                                    <p:animEffect transition="in" filter="fade">
                                      <p:cBhvr>
                                        <p:cTn id="14" dur="500"/>
                                        <p:tgtEl>
                                          <p:spTgt spid="242691">
                                            <p:txEl>
                                              <p:pRg st="2" end="2"/>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42691">
                                            <p:txEl>
                                              <p:pRg st="3" end="3"/>
                                            </p:txEl>
                                          </p:spTgt>
                                        </p:tgtEl>
                                        <p:attrNameLst>
                                          <p:attrName>style.visibility</p:attrName>
                                        </p:attrNameLst>
                                      </p:cBhvr>
                                      <p:to>
                                        <p:strVal val="visible"/>
                                      </p:to>
                                    </p:set>
                                    <p:animEffect transition="in" filter="fade">
                                      <p:cBhvr>
                                        <p:cTn id="17" dur="500"/>
                                        <p:tgtEl>
                                          <p:spTgt spid="242691">
                                            <p:txEl>
                                              <p:pRg st="3" end="3"/>
                                            </p:tx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42691">
                                            <p:txEl>
                                              <p:pRg st="4" end="4"/>
                                            </p:txEl>
                                          </p:spTgt>
                                        </p:tgtEl>
                                        <p:attrNameLst>
                                          <p:attrName>style.visibility</p:attrName>
                                        </p:attrNameLst>
                                      </p:cBhvr>
                                      <p:to>
                                        <p:strVal val="visible"/>
                                      </p:to>
                                    </p:set>
                                    <p:animEffect transition="in" filter="fade">
                                      <p:cBhvr>
                                        <p:cTn id="21" dur="500"/>
                                        <p:tgtEl>
                                          <p:spTgt spid="242691">
                                            <p:txEl>
                                              <p:pRg st="4" end="4"/>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2691">
                                            <p:txEl>
                                              <p:pRg st="5" end="5"/>
                                            </p:txEl>
                                          </p:spTgt>
                                        </p:tgtEl>
                                        <p:attrNameLst>
                                          <p:attrName>style.visibility</p:attrName>
                                        </p:attrNameLst>
                                      </p:cBhvr>
                                      <p:to>
                                        <p:strVal val="visible"/>
                                      </p:to>
                                    </p:set>
                                    <p:animEffect transition="in" filter="fade">
                                      <p:cBhvr>
                                        <p:cTn id="24" dur="500"/>
                                        <p:tgtEl>
                                          <p:spTgt spid="242691">
                                            <p:txEl>
                                              <p:pRg st="5" end="5"/>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42691">
                                            <p:txEl>
                                              <p:pRg st="6" end="6"/>
                                            </p:txEl>
                                          </p:spTgt>
                                        </p:tgtEl>
                                        <p:attrNameLst>
                                          <p:attrName>style.visibility</p:attrName>
                                        </p:attrNameLst>
                                      </p:cBhvr>
                                      <p:to>
                                        <p:strVal val="visible"/>
                                      </p:to>
                                    </p:set>
                                    <p:animEffect transition="in" filter="fade">
                                      <p:cBhvr>
                                        <p:cTn id="28" dur="500"/>
                                        <p:tgtEl>
                                          <p:spTgt spid="242691">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2691">
                                            <p:txEl>
                                              <p:pRg st="7" end="7"/>
                                            </p:txEl>
                                          </p:spTgt>
                                        </p:tgtEl>
                                        <p:attrNameLst>
                                          <p:attrName>style.visibility</p:attrName>
                                        </p:attrNameLst>
                                      </p:cBhvr>
                                      <p:to>
                                        <p:strVal val="visible"/>
                                      </p:to>
                                    </p:set>
                                    <p:animEffect transition="in" filter="fade">
                                      <p:cBhvr>
                                        <p:cTn id="31" dur="500"/>
                                        <p:tgtEl>
                                          <p:spTgt spid="242691">
                                            <p:txEl>
                                              <p:pRg st="7" end="7"/>
                                            </p:txEl>
                                          </p:spTgt>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3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smtClean="0"/>
              <a:t>WPF FAQ</a:t>
            </a:r>
          </a:p>
        </p:txBody>
      </p:sp>
      <p:sp>
        <p:nvSpPr>
          <p:cNvPr id="3" name="Content Placeholder 2"/>
          <p:cNvSpPr>
            <a:spLocks noGrp="1"/>
          </p:cNvSpPr>
          <p:nvPr>
            <p:ph type="body" idx="1"/>
          </p:nvPr>
        </p:nvSpPr>
        <p:spPr/>
        <p:txBody>
          <a:bodyPr/>
          <a:lstStyle/>
          <a:p>
            <a:pPr marL="514350" indent="-514350">
              <a:buFont typeface="Microsoft Sans Serif" pitchFamily="34" charset="0"/>
              <a:buAutoNum type="arabicPeriod"/>
            </a:pPr>
            <a:r>
              <a:rPr lang="en-US" sz="2400" smtClean="0"/>
              <a:t>Does WPF enable me to do something I couldn’t have done before?</a:t>
            </a:r>
          </a:p>
          <a:p>
            <a:pPr marL="914400" lvl="1" indent="-514350"/>
            <a:r>
              <a:rPr lang="en-US" sz="1600" smtClean="0">
                <a:solidFill>
                  <a:srgbClr val="FFFF00"/>
                </a:solidFill>
              </a:rPr>
              <a:t>No.  Unless you factor in time &amp; money…</a:t>
            </a:r>
          </a:p>
          <a:p>
            <a:pPr marL="514350" indent="-514350">
              <a:buFont typeface="Microsoft Sans Serif" pitchFamily="34" charset="0"/>
              <a:buAutoNum type="arabicPeriod"/>
            </a:pPr>
            <a:r>
              <a:rPr lang="en-US" sz="2400" smtClean="0"/>
              <a:t>Is DirectX dead?</a:t>
            </a:r>
          </a:p>
          <a:p>
            <a:pPr marL="914400" lvl="1" indent="-514350"/>
            <a:r>
              <a:rPr lang="en-US" sz="1600" smtClean="0">
                <a:solidFill>
                  <a:srgbClr val="FFFF00"/>
                </a:solidFill>
              </a:rPr>
              <a:t>No.  It is more applicable to advanced 3D developers writing hard-core </a:t>
            </a:r>
            <a:br>
              <a:rPr lang="en-US" sz="1600" smtClean="0">
                <a:solidFill>
                  <a:srgbClr val="FFFF00"/>
                </a:solidFill>
              </a:rPr>
            </a:br>
            <a:r>
              <a:rPr lang="en-US" sz="1600" smtClean="0">
                <a:solidFill>
                  <a:srgbClr val="FFFF00"/>
                </a:solidFill>
              </a:rPr>
              <a:t>“twitch” games.</a:t>
            </a:r>
          </a:p>
          <a:p>
            <a:pPr marL="514350" indent="-514350">
              <a:buFont typeface="Microsoft Sans Serif" pitchFamily="34" charset="0"/>
              <a:buAutoNum type="arabicPeriod"/>
            </a:pPr>
            <a:r>
              <a:rPr lang="en-US" sz="2400" smtClean="0"/>
              <a:t>Are Winforms dead?</a:t>
            </a:r>
          </a:p>
          <a:p>
            <a:pPr marL="914400" lvl="1" indent="-514350"/>
            <a:r>
              <a:rPr lang="en-US" sz="1600" smtClean="0">
                <a:solidFill>
                  <a:srgbClr val="FFFF00"/>
                </a:solidFill>
              </a:rPr>
              <a:t>No.  …but it will not be advanced; the last version was 2.0 in .NET 2005.</a:t>
            </a:r>
          </a:p>
          <a:p>
            <a:pPr marL="914400" lvl="1" indent="-514350"/>
            <a:r>
              <a:rPr lang="en-US" sz="1600" smtClean="0">
                <a:solidFill>
                  <a:srgbClr val="FFFF00"/>
                </a:solidFill>
              </a:rPr>
              <a:t>WPF / Winforms Bastardization</a:t>
            </a:r>
          </a:p>
          <a:p>
            <a:pPr marL="914400" lvl="1" indent="-514350"/>
            <a:r>
              <a:rPr lang="en-US" sz="1600" smtClean="0">
                <a:solidFill>
                  <a:srgbClr val="FFFF00"/>
                </a:solidFill>
              </a:rPr>
              <a:t>Windows 98 Supports WinForms</a:t>
            </a:r>
          </a:p>
          <a:p>
            <a:pPr marL="514350" indent="-514350">
              <a:buFont typeface="Microsoft Sans Serif" pitchFamily="34" charset="0"/>
              <a:buAutoNum type="arabicPeriod"/>
            </a:pPr>
            <a:r>
              <a:rPr lang="en-US" sz="2400" smtClean="0"/>
              <a:t>Does WPF run better on Vista than on XP?</a:t>
            </a:r>
          </a:p>
          <a:p>
            <a:pPr marL="914400" lvl="1" indent="-514350"/>
            <a:r>
              <a:rPr lang="en-US" sz="1600" smtClean="0">
                <a:solidFill>
                  <a:srgbClr val="FFFF00"/>
                </a:solidFill>
              </a:rPr>
              <a:t>Yes.</a:t>
            </a:r>
          </a:p>
          <a:p>
            <a:pPr marL="914400" lvl="1" indent="-514350"/>
            <a:r>
              <a:rPr lang="en-US" sz="1600" smtClean="0">
                <a:solidFill>
                  <a:srgbClr val="FFFF00"/>
                </a:solidFill>
              </a:rPr>
              <a:t>3D objects only get anti-aliasing on Windows Vista or Later</a:t>
            </a:r>
          </a:p>
          <a:p>
            <a:pPr marL="914400" lvl="1" indent="-514350"/>
            <a:r>
              <a:rPr lang="en-US" sz="1600" smtClean="0">
                <a:solidFill>
                  <a:srgbClr val="FFFF00"/>
                </a:solidFill>
              </a:rPr>
              <a:t>Non-rectangular windows only get hardware acceleration on Vista.  </a:t>
            </a:r>
          </a:p>
          <a:p>
            <a:pPr marL="914400" lvl="1" indent="-514350"/>
            <a:r>
              <a:rPr lang="en-US" sz="1600" smtClean="0">
                <a:solidFill>
                  <a:srgbClr val="FFFF00"/>
                </a:solidFill>
              </a:rPr>
              <a:t>Vista has a driver model that helps with resource contention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Effect transition="in" filter="checkerboard(across)">
                                      <p:cBhvr>
                                        <p:cTn id="13" dur="500"/>
                                        <p:tgtEl>
                                          <p:spTgt spid="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checkerboard(across)">
                                      <p:cBhvr>
                                        <p:cTn id="24" dur="500"/>
                                        <p:tgtEl>
                                          <p:spTgt spid="3">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additive="base">
                                        <p:cTn id="2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5" presetClass="entr" presetSubtype="1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checkerboard(across)">
                                      <p:cBhvr>
                                        <p:cTn id="35" dur="500"/>
                                        <p:tgtEl>
                                          <p:spTgt spid="3">
                                            <p:txEl>
                                              <p:pRg st="5" end="5"/>
                                            </p:txEl>
                                          </p:spTgt>
                                        </p:tgtEl>
                                      </p:cBhvr>
                                    </p:animEffect>
                                  </p:childTnLst>
                                </p:cTn>
                              </p:par>
                              <p:par>
                                <p:cTn id="36" presetID="5" presetClass="entr" presetSubtype="10" fill="hold"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checkerboard(across)">
                                      <p:cBhvr>
                                        <p:cTn id="38" dur="500"/>
                                        <p:tgtEl>
                                          <p:spTgt spid="3">
                                            <p:txEl>
                                              <p:pRg st="6" end="6"/>
                                            </p:txEl>
                                          </p:spTgt>
                                        </p:tgtEl>
                                      </p:cBhvr>
                                    </p:animEffect>
                                  </p:childTnLst>
                                </p:cTn>
                              </p:par>
                              <p:par>
                                <p:cTn id="39" presetID="5" presetClass="entr" presetSubtype="10" fill="hold"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Effect transition="in" filter="checkerboard(across)">
                                      <p:cBhvr>
                                        <p:cTn id="41" dur="500"/>
                                        <p:tgtEl>
                                          <p:spTgt spid="3">
                                            <p:txEl>
                                              <p:pRg st="7" end="7"/>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8" end="8"/>
                                            </p:txEl>
                                          </p:spTgt>
                                        </p:tgtEl>
                                        <p:attrNameLst>
                                          <p:attrName>style.visibility</p:attrName>
                                        </p:attrNameLst>
                                      </p:cBhvr>
                                      <p:to>
                                        <p:strVal val="visible"/>
                                      </p:to>
                                    </p:set>
                                    <p:anim calcmode="lin" valueType="num">
                                      <p:cBhvr additive="base">
                                        <p:cTn id="46"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 presetClass="entr" presetSubtype="1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checkerboard(across)">
                                      <p:cBhvr>
                                        <p:cTn id="52" dur="500"/>
                                        <p:tgtEl>
                                          <p:spTgt spid="3">
                                            <p:txEl>
                                              <p:pRg st="9" end="9"/>
                                            </p:txEl>
                                          </p:spTgt>
                                        </p:tgtEl>
                                      </p:cBhvr>
                                    </p:animEffect>
                                  </p:childTnLst>
                                </p:cTn>
                              </p:par>
                              <p:par>
                                <p:cTn id="53" presetID="5" presetClass="entr" presetSubtype="10" fill="hold"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animEffect transition="in" filter="checkerboard(across)">
                                      <p:cBhvr>
                                        <p:cTn id="55" dur="500"/>
                                        <p:tgtEl>
                                          <p:spTgt spid="3">
                                            <p:txEl>
                                              <p:pRg st="10" end="10"/>
                                            </p:txEl>
                                          </p:spTgt>
                                        </p:tgtEl>
                                      </p:cBhvr>
                                    </p:animEffect>
                                  </p:childTnLst>
                                </p:cTn>
                              </p:par>
                              <p:par>
                                <p:cTn id="56" presetID="5" presetClass="entr" presetSubtype="10" fill="hold" nodeType="withEffect">
                                  <p:stCondLst>
                                    <p:cond delay="0"/>
                                  </p:stCondLst>
                                  <p:childTnLst>
                                    <p:set>
                                      <p:cBhvr>
                                        <p:cTn id="57" dur="1" fill="hold">
                                          <p:stCondLst>
                                            <p:cond delay="0"/>
                                          </p:stCondLst>
                                        </p:cTn>
                                        <p:tgtEl>
                                          <p:spTgt spid="3">
                                            <p:txEl>
                                              <p:pRg st="11" end="11"/>
                                            </p:txEl>
                                          </p:spTgt>
                                        </p:tgtEl>
                                        <p:attrNameLst>
                                          <p:attrName>style.visibility</p:attrName>
                                        </p:attrNameLst>
                                      </p:cBhvr>
                                      <p:to>
                                        <p:strVal val="visible"/>
                                      </p:to>
                                    </p:set>
                                    <p:animEffect transition="in" filter="checkerboard(across)">
                                      <p:cBhvr>
                                        <p:cTn id="58" dur="500"/>
                                        <p:tgtEl>
                                          <p:spTgt spid="3">
                                            <p:txEl>
                                              <p:pRg st="11" end="11"/>
                                            </p:txEl>
                                          </p:spTgt>
                                        </p:tgtEl>
                                      </p:cBhvr>
                                    </p:animEffect>
                                  </p:childTnLst>
                                </p:cTn>
                              </p:par>
                              <p:par>
                                <p:cTn id="59" presetID="5" presetClass="entr" presetSubtype="10" fill="hold" nodeType="withEffect">
                                  <p:stCondLst>
                                    <p:cond delay="0"/>
                                  </p:stCondLst>
                                  <p:childTnLst>
                                    <p:set>
                                      <p:cBhvr>
                                        <p:cTn id="60" dur="1" fill="hold">
                                          <p:stCondLst>
                                            <p:cond delay="0"/>
                                          </p:stCondLst>
                                        </p:cTn>
                                        <p:tgtEl>
                                          <p:spTgt spid="3">
                                            <p:txEl>
                                              <p:pRg st="12" end="12"/>
                                            </p:txEl>
                                          </p:spTgt>
                                        </p:tgtEl>
                                        <p:attrNameLst>
                                          <p:attrName>style.visibility</p:attrName>
                                        </p:attrNameLst>
                                      </p:cBhvr>
                                      <p:to>
                                        <p:strVal val="visible"/>
                                      </p:to>
                                    </p:set>
                                    <p:animEffect transition="in" filter="checkerboard(across)">
                                      <p:cBhvr>
                                        <p:cTn id="61"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z="4400" smtClean="0"/>
              <a:t>WPF – how does it work?</a:t>
            </a:r>
          </a:p>
        </p:txBody>
      </p:sp>
      <p:sp>
        <p:nvSpPr>
          <p:cNvPr id="11267" name="Text Placeholder 2"/>
          <p:cNvSpPr>
            <a:spLocks noGrp="1"/>
          </p:cNvSpPr>
          <p:nvPr>
            <p:ph type="body" idx="1"/>
          </p:nvPr>
        </p:nvSpPr>
        <p:spPr>
          <a:xfrm>
            <a:off x="366713" y="1347788"/>
            <a:ext cx="8407400" cy="3073400"/>
          </a:xfrm>
        </p:spPr>
        <p:txBody>
          <a:bodyPr/>
          <a:lstStyle/>
          <a:p>
            <a:r>
              <a:rPr lang="en-US" smtClean="0"/>
              <a:t>Built on Top of Direct 3D</a:t>
            </a:r>
          </a:p>
          <a:p>
            <a:pPr lvl="1"/>
            <a:r>
              <a:rPr lang="en-US" sz="2400" smtClean="0"/>
              <a:t>Converted to 3D triangles, textures and other Direct3D objects &amp; then rendered by hardware</a:t>
            </a:r>
          </a:p>
          <a:p>
            <a:pPr lvl="1"/>
            <a:r>
              <a:rPr lang="en-US" sz="2400" smtClean="0"/>
              <a:t>Benefits of hardware acceleration &amp; performance due to work being off-loaded to GPUs (unlike GDI based systems)</a:t>
            </a:r>
          </a:p>
          <a:p>
            <a:pPr lvl="1"/>
            <a:r>
              <a:rPr lang="en-US" sz="2400" smtClean="0"/>
              <a:t>Ensures the maximum benefit of new hardware </a:t>
            </a:r>
            <a:br>
              <a:rPr lang="en-US" sz="2400" smtClean="0"/>
            </a:br>
            <a:r>
              <a:rPr lang="en-US" sz="2400" smtClean="0"/>
              <a:t>and drivers</a:t>
            </a:r>
          </a:p>
          <a:p>
            <a:pPr lvl="1"/>
            <a:r>
              <a:rPr lang="en-US" sz="2400" smtClean="0"/>
              <a:t>Software rendering pipeline as fallback</a:t>
            </a: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ctangle 5"/>
          <p:cNvPicPr>
            <a:picLocks noChangeArrowheads="1"/>
          </p:cNvPicPr>
          <p:nvPr/>
        </p:nvPicPr>
        <p:blipFill>
          <a:blip r:embed="rId3"/>
          <a:srcRect/>
          <a:stretch>
            <a:fillRect/>
          </a:stretch>
        </p:blipFill>
        <p:spPr bwMode="auto">
          <a:xfrm>
            <a:off x="2481263" y="4265613"/>
            <a:ext cx="3228975" cy="2259012"/>
          </a:xfrm>
          <a:prstGeom prst="rect">
            <a:avLst/>
          </a:prstGeom>
          <a:noFill/>
          <a:ln w="9525">
            <a:noFill/>
            <a:miter lim="800000"/>
            <a:headEnd/>
            <a:tailEnd/>
          </a:ln>
        </p:spPr>
      </p:pic>
      <p:sp>
        <p:nvSpPr>
          <p:cNvPr id="37891" name="Shape 24"/>
          <p:cNvSpPr>
            <a:spLocks noGrp="1" noChangeArrowheads="1"/>
          </p:cNvSpPr>
          <p:nvPr>
            <p:ph type="title"/>
          </p:nvPr>
        </p:nvSpPr>
        <p:spPr>
          <a:xfrm>
            <a:off x="304800" y="381000"/>
            <a:ext cx="7772400" cy="457200"/>
          </a:xfrm>
        </p:spPr>
        <p:txBody>
          <a:bodyPr/>
          <a:lstStyle/>
          <a:p>
            <a:pPr>
              <a:defRPr/>
            </a:pPr>
            <a:r>
              <a:rPr err="1" smtClean="0">
                <a:solidFill>
                  <a:schemeClr val="tx1"/>
                </a:solidFill>
                <a:sym typeface="Wingdings" pitchFamily="2" charset="2"/>
              </a:rPr>
              <a:t>Silverlight</a:t>
            </a:r>
            <a:r>
              <a:rPr smtClean="0">
                <a:solidFill>
                  <a:schemeClr val="tx1"/>
                </a:solidFill>
                <a:sym typeface="Wingdings" pitchFamily="2" charset="2"/>
              </a:rPr>
              <a:t>… “WPF Light”</a:t>
            </a:r>
            <a:endParaRPr smtClean="0">
              <a:solidFill>
                <a:schemeClr val="tx1"/>
              </a:solidFill>
            </a:endParaRPr>
          </a:p>
        </p:txBody>
      </p:sp>
      <p:sp>
        <p:nvSpPr>
          <p:cNvPr id="27" name="Text Placeholder 26"/>
          <p:cNvSpPr>
            <a:spLocks noGrp="1" noChangeArrowheads="1"/>
          </p:cNvSpPr>
          <p:nvPr>
            <p:ph idx="1"/>
          </p:nvPr>
        </p:nvSpPr>
        <p:spPr>
          <a:xfrm>
            <a:off x="368300" y="1839913"/>
            <a:ext cx="8382000" cy="2289858"/>
          </a:xfrm>
        </p:spPr>
        <p:txBody>
          <a:bodyPr/>
          <a:lstStyle/>
          <a:p>
            <a:r>
              <a:rPr lang="en-US" sz="2400" dirty="0" smtClean="0">
                <a:sym typeface="Wingdings" pitchFamily="2" charset="2"/>
              </a:rPr>
              <a:t>Interactive experiences for devices, </a:t>
            </a:r>
            <a:br>
              <a:rPr lang="en-US" sz="2400" dirty="0" smtClean="0">
                <a:sym typeface="Wingdings" pitchFamily="2" charset="2"/>
              </a:rPr>
            </a:br>
            <a:r>
              <a:rPr lang="en-US" sz="2400" dirty="0" smtClean="0">
                <a:sym typeface="Wingdings" pitchFamily="2" charset="2"/>
              </a:rPr>
              <a:t>PC, &amp; Mac platforms (and others…)</a:t>
            </a:r>
            <a:endParaRPr lang="en-US" sz="2400" dirty="0" smtClean="0"/>
          </a:p>
          <a:p>
            <a:r>
              <a:rPr lang="en-US" sz="2400" dirty="0" smtClean="0">
                <a:sym typeface="Wingdings" pitchFamily="2" charset="2"/>
              </a:rPr>
              <a:t>Strict subset of Windows Presentation Foundation</a:t>
            </a:r>
          </a:p>
          <a:p>
            <a:r>
              <a:rPr lang="en-US" sz="2400" dirty="0" smtClean="0">
                <a:sym typeface="Wingdings" pitchFamily="2" charset="2"/>
              </a:rPr>
              <a:t>Lightweight download</a:t>
            </a:r>
          </a:p>
          <a:p>
            <a:r>
              <a:rPr lang="en-US" sz="2400" dirty="0" smtClean="0">
                <a:sym typeface="Wingdings" pitchFamily="2" charset="2"/>
              </a:rPr>
              <a:t>Programming model uses XAML + </a:t>
            </a:r>
            <a:r>
              <a:rPr lang="en-US" sz="2400" dirty="0" err="1" smtClean="0">
                <a:sym typeface="Wingdings" pitchFamily="2" charset="2"/>
              </a:rPr>
              <a:t>JScript</a:t>
            </a:r>
            <a:endParaRPr lang="en-US" sz="2400" dirty="0" smtClean="0">
              <a:sym typeface="Wingdings" pitchFamily="2" charset="2"/>
            </a:endParaRPr>
          </a:p>
          <a:p>
            <a:r>
              <a:rPr lang="en-US" sz="2400" dirty="0" smtClean="0">
                <a:sym typeface="Wingdings" pitchFamily="2" charset="2"/>
              </a:rPr>
              <a:t>Access to WPF tooling</a:t>
            </a:r>
          </a:p>
        </p:txBody>
      </p:sp>
      <p:sp>
        <p:nvSpPr>
          <p:cNvPr id="21" name="Text Placeholder 20"/>
          <p:cNvSpPr>
            <a:spLocks noGrp="1"/>
          </p:cNvSpPr>
          <p:nvPr>
            <p:ph type="body" sz="quarter" idx="10"/>
          </p:nvPr>
        </p:nvSpPr>
        <p:spPr>
          <a:xfrm>
            <a:off x="381000" y="1066800"/>
            <a:ext cx="8394700" cy="442913"/>
          </a:xfrm>
        </p:spPr>
        <p:txBody>
          <a:bodyPr/>
          <a:lstStyle/>
          <a:p>
            <a:pPr>
              <a:defRPr/>
            </a:pPr>
            <a:r>
              <a:rPr dirty="0" smtClean="0">
                <a:sym typeface="Wingdings" pitchFamily="2" charset="2"/>
              </a:rPr>
              <a:t>Lightweight WPF runtime</a:t>
            </a:r>
            <a:endParaRPr dirty="0" smtClean="0"/>
          </a:p>
          <a:p>
            <a:pPr>
              <a:defRPr/>
            </a:pPr>
            <a:endParaRPr dirty="0"/>
          </a:p>
        </p:txBody>
      </p:sp>
      <p:sp>
        <p:nvSpPr>
          <p:cNvPr id="28" name="Rectangle 27"/>
          <p:cNvSpPr>
            <a:spLocks noChangeArrowheads="1"/>
          </p:cNvSpPr>
          <p:nvPr/>
        </p:nvSpPr>
        <p:spPr bwMode="auto">
          <a:xfrm>
            <a:off x="2774950" y="4691063"/>
            <a:ext cx="2498725" cy="1676400"/>
          </a:xfrm>
          <a:prstGeom prst="rect">
            <a:avLst/>
          </a:prstGeom>
          <a:noFill/>
          <a:ln w="9525">
            <a:noFill/>
            <a:miter lim="800000"/>
            <a:headEnd/>
            <a:tailEnd/>
          </a:ln>
        </p:spPr>
        <p:txBody>
          <a:bodyPr wrap="none" anchor="ctr"/>
          <a:lstStyle/>
          <a:p>
            <a:r>
              <a:rPr lang="en-US" sz="1400">
                <a:latin typeface="Segoe Semibold"/>
                <a:sym typeface="Wingdings" pitchFamily="2" charset="2"/>
              </a:rPr>
              <a:t>&lt;XAML&gt;</a:t>
            </a:r>
          </a:p>
          <a:p>
            <a:r>
              <a:rPr lang="en-US" sz="1400">
                <a:latin typeface="Segoe Semibold"/>
                <a:sym typeface="Wingdings" pitchFamily="2" charset="2"/>
              </a:rPr>
              <a:t>  &lt;Button Width="100px"&gt; OK</a:t>
            </a:r>
          </a:p>
          <a:p>
            <a:r>
              <a:rPr lang="en-US" sz="1400">
                <a:latin typeface="Segoe Semibold"/>
                <a:sym typeface="Wingdings" pitchFamily="2" charset="2"/>
              </a:rPr>
              <a:t>    &lt;Button.Background&gt;</a:t>
            </a:r>
          </a:p>
          <a:p>
            <a:r>
              <a:rPr lang="en-US" sz="1400">
                <a:latin typeface="Segoe Semibold"/>
                <a:sym typeface="Wingdings" pitchFamily="2" charset="2"/>
              </a:rPr>
              <a:t>      LightBlue</a:t>
            </a:r>
          </a:p>
          <a:p>
            <a:r>
              <a:rPr lang="en-US" sz="1400">
                <a:latin typeface="Segoe Semibold"/>
                <a:sym typeface="Wingdings" pitchFamily="2" charset="2"/>
              </a:rPr>
              <a:t>    &lt;/Button.Background&gt;</a:t>
            </a:r>
          </a:p>
          <a:p>
            <a:r>
              <a:rPr lang="en-US" sz="1400">
                <a:latin typeface="Segoe Semibold"/>
                <a:sym typeface="Wingdings" pitchFamily="2" charset="2"/>
              </a:rPr>
              <a:t>  &lt;/Button&gt;</a:t>
            </a:r>
          </a:p>
          <a:p>
            <a:r>
              <a:rPr lang="en-US" sz="1400">
                <a:latin typeface="Segoe Semibold"/>
                <a:sym typeface="Wingdings" pitchFamily="2" charset="2"/>
              </a:rPr>
              <a:t>&lt;/XAML&gt;</a:t>
            </a:r>
          </a:p>
        </p:txBody>
      </p:sp>
      <p:pic>
        <p:nvPicPr>
          <p:cNvPr id="15" name="Rectangle 14"/>
          <p:cNvPicPr>
            <a:picLocks noChangeArrowheads="1"/>
          </p:cNvPicPr>
          <p:nvPr/>
        </p:nvPicPr>
        <p:blipFill>
          <a:blip r:embed="rId4"/>
          <a:srcRect/>
          <a:stretch>
            <a:fillRect/>
          </a:stretch>
        </p:blipFill>
        <p:spPr bwMode="auto">
          <a:xfrm>
            <a:off x="6227763" y="5287963"/>
            <a:ext cx="661987" cy="1174750"/>
          </a:xfrm>
          <a:prstGeom prst="rect">
            <a:avLst/>
          </a:prstGeom>
          <a:noFill/>
          <a:ln w="9525">
            <a:noFill/>
            <a:miter lim="800000"/>
            <a:headEnd/>
            <a:tailEnd/>
          </a:ln>
        </p:spPr>
      </p:pic>
      <p:pic>
        <p:nvPicPr>
          <p:cNvPr id="24" name="Rectangle 23" descr="indextop20050504"/>
          <p:cNvPicPr>
            <a:picLocks noChangeArrowheads="1"/>
          </p:cNvPicPr>
          <p:nvPr/>
        </p:nvPicPr>
        <p:blipFill>
          <a:blip r:embed="rId5" r:link="rId6">
            <a:clrChange>
              <a:clrFrom>
                <a:srgbClr val="FFFFFF"/>
              </a:clrFrom>
              <a:clrTo>
                <a:srgbClr val="FFFFFF">
                  <a:alpha val="0"/>
                </a:srgbClr>
              </a:clrTo>
            </a:clrChange>
          </a:blip>
          <a:srcRect/>
          <a:stretch>
            <a:fillRect/>
          </a:stretch>
        </p:blipFill>
        <p:spPr bwMode="auto">
          <a:xfrm>
            <a:off x="6899275" y="5530850"/>
            <a:ext cx="811213" cy="892175"/>
          </a:xfrm>
          <a:prstGeom prst="rect">
            <a:avLst/>
          </a:prstGeom>
          <a:noFill/>
          <a:ln w="9525">
            <a:noFill/>
            <a:miter lim="800000"/>
            <a:headEnd/>
            <a:tailEnd/>
          </a:ln>
        </p:spPr>
      </p:pic>
      <p:sp>
        <p:nvSpPr>
          <p:cNvPr id="16" name="Rectangle 15"/>
          <p:cNvSpPr>
            <a:spLocks noChangeArrowheads="1"/>
          </p:cNvSpPr>
          <p:nvPr/>
        </p:nvSpPr>
        <p:spPr bwMode="auto">
          <a:xfrm>
            <a:off x="390525" y="4689475"/>
            <a:ext cx="1970088" cy="366713"/>
          </a:xfrm>
          <a:prstGeom prst="rect">
            <a:avLst/>
          </a:prstGeom>
          <a:noFill/>
          <a:ln w="9525">
            <a:noFill/>
            <a:miter lim="800000"/>
            <a:headEnd/>
            <a:tailEnd/>
          </a:ln>
        </p:spPr>
        <p:txBody>
          <a:bodyPr wrap="none"/>
          <a:lstStyle/>
          <a:p>
            <a:r>
              <a:rPr lang="en-US">
                <a:latin typeface="Segoe Semibold"/>
                <a:sym typeface="Wingdings" pitchFamily="2" charset="2"/>
              </a:rPr>
              <a:t>WPF-based Tools</a:t>
            </a:r>
          </a:p>
        </p:txBody>
      </p:sp>
      <p:pic>
        <p:nvPicPr>
          <p:cNvPr id="23" name="Rectangle 22"/>
          <p:cNvPicPr>
            <a:picLocks noChangeArrowheads="1"/>
          </p:cNvPicPr>
          <p:nvPr/>
        </p:nvPicPr>
        <p:blipFill>
          <a:blip r:embed="rId7"/>
          <a:srcRect/>
          <a:stretch>
            <a:fillRect/>
          </a:stretch>
        </p:blipFill>
        <p:spPr bwMode="auto">
          <a:xfrm>
            <a:off x="7813675" y="5457825"/>
            <a:ext cx="1030288" cy="960438"/>
          </a:xfrm>
          <a:prstGeom prst="rect">
            <a:avLst/>
          </a:prstGeom>
          <a:noFill/>
          <a:ln w="9525">
            <a:noFill/>
            <a:miter lim="800000"/>
            <a:headEnd/>
            <a:tailEnd/>
          </a:ln>
        </p:spPr>
      </p:pic>
      <p:pic>
        <p:nvPicPr>
          <p:cNvPr id="31" name="Rectangle 30"/>
          <p:cNvPicPr>
            <a:picLocks noChangeArrowheads="1"/>
          </p:cNvPicPr>
          <p:nvPr/>
        </p:nvPicPr>
        <p:blipFill>
          <a:blip r:embed="rId8"/>
          <a:srcRect/>
          <a:stretch>
            <a:fillRect/>
          </a:stretch>
        </p:blipFill>
        <p:spPr bwMode="auto">
          <a:xfrm>
            <a:off x="1828800" y="5359400"/>
            <a:ext cx="1171575" cy="296863"/>
          </a:xfrm>
          <a:prstGeom prst="rect">
            <a:avLst/>
          </a:prstGeom>
          <a:noFill/>
          <a:ln w="9525">
            <a:noFill/>
            <a:miter lim="800000"/>
            <a:headEnd/>
            <a:tailEnd/>
          </a:ln>
        </p:spPr>
      </p:pic>
      <p:pic>
        <p:nvPicPr>
          <p:cNvPr id="12" name="Rectangle 11"/>
          <p:cNvPicPr>
            <a:picLocks noChangeArrowheads="1"/>
          </p:cNvPicPr>
          <p:nvPr/>
        </p:nvPicPr>
        <p:blipFill>
          <a:blip r:embed="rId8"/>
          <a:srcRect/>
          <a:stretch>
            <a:fillRect/>
          </a:stretch>
        </p:blipFill>
        <p:spPr bwMode="auto">
          <a:xfrm>
            <a:off x="5105400" y="5407025"/>
            <a:ext cx="1171575" cy="296863"/>
          </a:xfrm>
          <a:prstGeom prst="rect">
            <a:avLst/>
          </a:prstGeom>
          <a:noFill/>
          <a:ln w="9525">
            <a:noFill/>
            <a:miter lim="800000"/>
            <a:headEnd/>
            <a:tailEnd/>
          </a:ln>
        </p:spPr>
      </p:pic>
      <p:pic>
        <p:nvPicPr>
          <p:cNvPr id="20" name="Rectangle 19"/>
          <p:cNvPicPr>
            <a:picLocks noChangeArrowheads="1"/>
          </p:cNvPicPr>
          <p:nvPr/>
        </p:nvPicPr>
        <p:blipFill>
          <a:blip r:embed="rId9"/>
          <a:srcRect/>
          <a:stretch>
            <a:fillRect/>
          </a:stretch>
        </p:blipFill>
        <p:spPr bwMode="auto">
          <a:xfrm>
            <a:off x="1017588" y="5056188"/>
            <a:ext cx="714375" cy="1076325"/>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xEl>
                                              <p:pRg st="0" end="0"/>
                                            </p:txEl>
                                          </p:spTgt>
                                        </p:tgtEl>
                                        <p:attrNameLst>
                                          <p:attrName>style.visibility</p:attrName>
                                        </p:attrNameLst>
                                      </p:cBhvr>
                                      <p:to>
                                        <p:strVal val="visible"/>
                                      </p:to>
                                    </p:set>
                                    <p:animEffect transition="in" filter="fade">
                                      <p:cBhvr>
                                        <p:cTn id="7" dur="2000"/>
                                        <p:tgtEl>
                                          <p:spTgt spid="2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xEl>
                                              <p:pRg st="1" end="1"/>
                                            </p:txEl>
                                          </p:spTgt>
                                        </p:tgtEl>
                                        <p:attrNameLst>
                                          <p:attrName>style.visibility</p:attrName>
                                        </p:attrNameLst>
                                      </p:cBhvr>
                                      <p:to>
                                        <p:strVal val="visible"/>
                                      </p:to>
                                    </p:set>
                                    <p:animEffect transition="in" filter="fade">
                                      <p:cBhvr>
                                        <p:cTn id="10" dur="2000"/>
                                        <p:tgtEl>
                                          <p:spTgt spid="2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xEl>
                                              <p:pRg st="2" end="2"/>
                                            </p:txEl>
                                          </p:spTgt>
                                        </p:tgtEl>
                                        <p:attrNameLst>
                                          <p:attrName>style.visibility</p:attrName>
                                        </p:attrNameLst>
                                      </p:cBhvr>
                                      <p:to>
                                        <p:strVal val="visible"/>
                                      </p:to>
                                    </p:set>
                                    <p:animEffect transition="in" filter="fade">
                                      <p:cBhvr>
                                        <p:cTn id="13" dur="2000"/>
                                        <p:tgtEl>
                                          <p:spTgt spid="2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xEl>
                                              <p:pRg st="3" end="3"/>
                                            </p:txEl>
                                          </p:spTgt>
                                        </p:tgtEl>
                                        <p:attrNameLst>
                                          <p:attrName>style.visibility</p:attrName>
                                        </p:attrNameLst>
                                      </p:cBhvr>
                                      <p:to>
                                        <p:strVal val="visible"/>
                                      </p:to>
                                    </p:set>
                                    <p:animEffect transition="in" filter="fade">
                                      <p:cBhvr>
                                        <p:cTn id="16" dur="2000"/>
                                        <p:tgtEl>
                                          <p:spTgt spid="2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7">
                                            <p:txEl>
                                              <p:pRg st="4" end="4"/>
                                            </p:txEl>
                                          </p:spTgt>
                                        </p:tgtEl>
                                        <p:attrNameLst>
                                          <p:attrName>style.visibility</p:attrName>
                                        </p:attrNameLst>
                                      </p:cBhvr>
                                      <p:to>
                                        <p:strVal val="visible"/>
                                      </p:to>
                                    </p:set>
                                    <p:animEffect transition="in" filter="fade">
                                      <p:cBhvr>
                                        <p:cTn id="19" dur="2000"/>
                                        <p:tgtEl>
                                          <p:spTgt spid="27">
                                            <p:txEl>
                                              <p:pRg st="4" end="4"/>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1000"/>
                                        <p:tgtEl>
                                          <p:spTgt spid="2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1000"/>
                                        <p:tgtEl>
                                          <p:spTgt spid="16"/>
                                        </p:tgtEl>
                                      </p:cBhvr>
                                    </p:animEffect>
                                  </p:childTnLst>
                                </p:cTn>
                              </p:par>
                            </p:childTnLst>
                          </p:cTn>
                        </p:par>
                        <p:par>
                          <p:cTn id="27" fill="hold">
                            <p:stCondLst>
                              <p:cond delay="3000"/>
                            </p:stCondLst>
                            <p:childTnLst>
                              <p:par>
                                <p:cTn id="28" presetID="22" presetClass="entr" presetSubtype="8"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left)">
                                      <p:cBhvr>
                                        <p:cTn id="30" dur="500"/>
                                        <p:tgtEl>
                                          <p:spTgt spid="31"/>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10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1000"/>
                                        <p:tgtEl>
                                          <p:spTgt spid="6"/>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par>
                          <p:cTn id="42" fill="hold">
                            <p:stCondLst>
                              <p:cond delay="5000"/>
                            </p:stCondLst>
                            <p:childTnLst>
                              <p:par>
                                <p:cTn id="43" presetID="53" presetClass="entr" presetSubtype="0" fill="hold" nodeType="afterEffect">
                                  <p:stCondLst>
                                    <p:cond delay="0"/>
                                  </p:stCondLst>
                                  <p:childTnLst>
                                    <p:set>
                                      <p:cBhvr>
                                        <p:cTn id="44" dur="1" fill="hold">
                                          <p:stCondLst>
                                            <p:cond delay="0"/>
                                          </p:stCondLst>
                                        </p:cTn>
                                        <p:tgtEl>
                                          <p:spTgt spid="23"/>
                                        </p:tgtEl>
                                        <p:attrNameLst>
                                          <p:attrName>style.visibility</p:attrName>
                                        </p:attrNameLst>
                                      </p:cBhvr>
                                      <p:to>
                                        <p:strVal val="visible"/>
                                      </p:to>
                                    </p:set>
                                    <p:anim calcmode="lin" valueType="num">
                                      <p:cBhvr>
                                        <p:cTn id="45" dur="1000" fill="hold"/>
                                        <p:tgtEl>
                                          <p:spTgt spid="23"/>
                                        </p:tgtEl>
                                        <p:attrNameLst>
                                          <p:attrName>ppt_w</p:attrName>
                                        </p:attrNameLst>
                                      </p:cBhvr>
                                      <p:tavLst>
                                        <p:tav tm="0">
                                          <p:val>
                                            <p:fltVal val="0"/>
                                          </p:val>
                                        </p:tav>
                                        <p:tav tm="100000">
                                          <p:val>
                                            <p:strVal val="#ppt_w"/>
                                          </p:val>
                                        </p:tav>
                                      </p:tavLst>
                                    </p:anim>
                                    <p:anim calcmode="lin" valueType="num">
                                      <p:cBhvr>
                                        <p:cTn id="46" dur="1000" fill="hold"/>
                                        <p:tgtEl>
                                          <p:spTgt spid="23"/>
                                        </p:tgtEl>
                                        <p:attrNameLst>
                                          <p:attrName>ppt_h</p:attrName>
                                        </p:attrNameLst>
                                      </p:cBhvr>
                                      <p:tavLst>
                                        <p:tav tm="0">
                                          <p:val>
                                            <p:fltVal val="0"/>
                                          </p:val>
                                        </p:tav>
                                        <p:tav tm="100000">
                                          <p:val>
                                            <p:strVal val="#ppt_h"/>
                                          </p:val>
                                        </p:tav>
                                      </p:tavLst>
                                    </p:anim>
                                    <p:animEffect transition="in" filter="fade">
                                      <p:cBhvr>
                                        <p:cTn id="47" dur="1000"/>
                                        <p:tgtEl>
                                          <p:spTgt spid="23"/>
                                        </p:tgtEl>
                                      </p:cBhvr>
                                    </p:animEffect>
                                  </p:childTnLst>
                                </p:cTn>
                              </p:par>
                              <p:par>
                                <p:cTn id="48" presetID="53" presetClass="entr" presetSubtype="0" fill="hold"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p:cTn id="50" dur="1000" fill="hold"/>
                                        <p:tgtEl>
                                          <p:spTgt spid="15"/>
                                        </p:tgtEl>
                                        <p:attrNameLst>
                                          <p:attrName>ppt_w</p:attrName>
                                        </p:attrNameLst>
                                      </p:cBhvr>
                                      <p:tavLst>
                                        <p:tav tm="0">
                                          <p:val>
                                            <p:fltVal val="0"/>
                                          </p:val>
                                        </p:tav>
                                        <p:tav tm="100000">
                                          <p:val>
                                            <p:strVal val="#ppt_w"/>
                                          </p:val>
                                        </p:tav>
                                      </p:tavLst>
                                    </p:anim>
                                    <p:anim calcmode="lin" valueType="num">
                                      <p:cBhvr>
                                        <p:cTn id="51" dur="1000" fill="hold"/>
                                        <p:tgtEl>
                                          <p:spTgt spid="15"/>
                                        </p:tgtEl>
                                        <p:attrNameLst>
                                          <p:attrName>ppt_h</p:attrName>
                                        </p:attrNameLst>
                                      </p:cBhvr>
                                      <p:tavLst>
                                        <p:tav tm="0">
                                          <p:val>
                                            <p:fltVal val="0"/>
                                          </p:val>
                                        </p:tav>
                                        <p:tav tm="100000">
                                          <p:val>
                                            <p:strVal val="#ppt_h"/>
                                          </p:val>
                                        </p:tav>
                                      </p:tavLst>
                                    </p:anim>
                                    <p:animEffect transition="in" filter="fade">
                                      <p:cBhvr>
                                        <p:cTn id="52" dur="1000"/>
                                        <p:tgtEl>
                                          <p:spTgt spid="15"/>
                                        </p:tgtEl>
                                      </p:cBhvr>
                                    </p:animEffect>
                                  </p:childTnLst>
                                </p:cTn>
                              </p:par>
                              <p:par>
                                <p:cTn id="53" presetID="53"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p:cTn id="55" dur="1000" fill="hold"/>
                                        <p:tgtEl>
                                          <p:spTgt spid="24"/>
                                        </p:tgtEl>
                                        <p:attrNameLst>
                                          <p:attrName>ppt_w</p:attrName>
                                        </p:attrNameLst>
                                      </p:cBhvr>
                                      <p:tavLst>
                                        <p:tav tm="0">
                                          <p:val>
                                            <p:fltVal val="0"/>
                                          </p:val>
                                        </p:tav>
                                        <p:tav tm="100000">
                                          <p:val>
                                            <p:strVal val="#ppt_w"/>
                                          </p:val>
                                        </p:tav>
                                      </p:tavLst>
                                    </p:anim>
                                    <p:anim calcmode="lin" valueType="num">
                                      <p:cBhvr>
                                        <p:cTn id="56" dur="1000" fill="hold"/>
                                        <p:tgtEl>
                                          <p:spTgt spid="24"/>
                                        </p:tgtEl>
                                        <p:attrNameLst>
                                          <p:attrName>ppt_h</p:attrName>
                                        </p:attrNameLst>
                                      </p:cBhvr>
                                      <p:tavLst>
                                        <p:tav tm="0">
                                          <p:val>
                                            <p:fltVal val="0"/>
                                          </p:val>
                                        </p:tav>
                                        <p:tav tm="100000">
                                          <p:val>
                                            <p:strVal val="#ppt_h"/>
                                          </p:val>
                                        </p:tav>
                                      </p:tavLst>
                                    </p:anim>
                                    <p:animEffect transition="in" filter="fade">
                                      <p:cBhvr>
                                        <p:cTn id="5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uild="p"/>
      <p:bldP spid="28"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mtClean="0"/>
              <a:t>What the heck is XAML?</a:t>
            </a:r>
          </a:p>
        </p:txBody>
      </p:sp>
      <p:sp>
        <p:nvSpPr>
          <p:cNvPr id="9219" name="Text Placeholder 2"/>
          <p:cNvSpPr>
            <a:spLocks noGrp="1"/>
          </p:cNvSpPr>
          <p:nvPr>
            <p:ph idx="1"/>
          </p:nvPr>
        </p:nvSpPr>
        <p:spPr>
          <a:xfrm>
            <a:off x="368300" y="1347788"/>
            <a:ext cx="8382000" cy="3849687"/>
          </a:xfrm>
        </p:spPr>
        <p:txBody>
          <a:bodyPr/>
          <a:lstStyle/>
          <a:p>
            <a:r>
              <a:rPr lang="en-US" sz="2800" smtClean="0"/>
              <a:t>Separates the front-end from the back-end</a:t>
            </a:r>
          </a:p>
          <a:p>
            <a:r>
              <a:rPr lang="en-US" sz="2800" smtClean="0"/>
              <a:t>Simple declarative programming language suitable for constructing and initializing .NET Objects</a:t>
            </a:r>
          </a:p>
          <a:p>
            <a:r>
              <a:rPr lang="en-US" sz="2800" smtClean="0"/>
              <a:t>Usually the most concise way to represent user interfaces (or other hierarchies of objects)</a:t>
            </a:r>
          </a:p>
          <a:p>
            <a:r>
              <a:rPr lang="en-US" sz="2800" smtClean="0"/>
              <a:t>Doesn’t need a compile to render</a:t>
            </a:r>
          </a:p>
          <a:p>
            <a:r>
              <a:rPr lang="en-US" sz="2800" smtClean="0"/>
              <a:t>The language that almost all WPF related tools emit</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Silverlight</a:t>
            </a:r>
            <a:r>
              <a:rPr lang="en-US" dirty="0" smtClean="0"/>
              <a:t> install experience</a:t>
            </a:r>
            <a:endParaRPr lang="en-US" dirty="0"/>
          </a:p>
        </p:txBody>
      </p:sp>
      <p:pic>
        <p:nvPicPr>
          <p:cNvPr id="8" name="Picture 7" descr="hard_rock_after.png"/>
          <p:cNvPicPr>
            <a:picLocks noChangeAspect="1"/>
          </p:cNvPicPr>
          <p:nvPr/>
        </p:nvPicPr>
        <p:blipFill>
          <a:blip r:embed="rId3" cstate="print"/>
          <a:stretch>
            <a:fillRect/>
          </a:stretch>
        </p:blipFill>
        <p:spPr>
          <a:xfrm>
            <a:off x="4724400" y="2286000"/>
            <a:ext cx="3901440" cy="3150870"/>
          </a:xfrm>
          <a:prstGeom prst="rect">
            <a:avLst/>
          </a:prstGeom>
          <a:ln>
            <a:noFill/>
          </a:ln>
          <a:effectLst>
            <a:reflection blurRad="6350" stA="52000" endA="300" endPos="35000" dir="5400000" sy="-100000" algn="bl" rotWithShape="0"/>
          </a:effectLst>
        </p:spPr>
      </p:pic>
      <p:pic>
        <p:nvPicPr>
          <p:cNvPr id="9" name="Picture 8" descr="hard_rock_before.png"/>
          <p:cNvPicPr>
            <a:picLocks noChangeAspect="1"/>
          </p:cNvPicPr>
          <p:nvPr/>
        </p:nvPicPr>
        <p:blipFill>
          <a:blip r:embed="rId4" cstate="print"/>
          <a:stretch>
            <a:fillRect/>
          </a:stretch>
        </p:blipFill>
        <p:spPr>
          <a:xfrm>
            <a:off x="533400" y="2286000"/>
            <a:ext cx="3901440" cy="3147060"/>
          </a:xfrm>
          <a:prstGeom prst="rect">
            <a:avLst/>
          </a:prstGeom>
          <a:ln>
            <a:noFill/>
          </a:ln>
          <a:effectLst>
            <a:reflection blurRad="6350" stA="52000" endA="300" endPos="35000" dir="5400000" sy="-100000" algn="bl" rotWithShape="0"/>
          </a:effectLst>
        </p:spPr>
      </p:pic>
      <p:sp>
        <p:nvSpPr>
          <p:cNvPr id="10" name="Text Box 25"/>
          <p:cNvSpPr txBox="1">
            <a:spLocks noChangeArrowheads="1"/>
          </p:cNvSpPr>
          <p:nvPr/>
        </p:nvSpPr>
        <p:spPr bwMode="auto">
          <a:xfrm>
            <a:off x="533400" y="1752600"/>
            <a:ext cx="3886200" cy="492443"/>
          </a:xfrm>
          <a:prstGeom prst="rect">
            <a:avLst/>
          </a:prstGeom>
          <a:noFill/>
          <a:ln w="12700">
            <a:noFill/>
            <a:miter lim="800000"/>
            <a:headEnd/>
            <a:tailEnd/>
          </a:ln>
        </p:spPr>
        <p:txBody>
          <a:bodyPr wrap="square" tIns="91440" bIns="91440">
            <a:spAutoFit/>
          </a:bodyPr>
          <a:lstStyle/>
          <a:p>
            <a:pPr algn="ctr"/>
            <a:r>
              <a:rPr lang="en-US" sz="2000" i="1" dirty="0" smtClean="0"/>
              <a:t>Before Install</a:t>
            </a:r>
            <a:endParaRPr lang="en-US" sz="2000" i="1" dirty="0"/>
          </a:p>
        </p:txBody>
      </p:sp>
      <p:sp>
        <p:nvSpPr>
          <p:cNvPr id="11" name="Text Box 25"/>
          <p:cNvSpPr txBox="1">
            <a:spLocks noChangeArrowheads="1"/>
          </p:cNvSpPr>
          <p:nvPr/>
        </p:nvSpPr>
        <p:spPr bwMode="auto">
          <a:xfrm>
            <a:off x="4724400" y="1752600"/>
            <a:ext cx="3886200" cy="492443"/>
          </a:xfrm>
          <a:prstGeom prst="rect">
            <a:avLst/>
          </a:prstGeom>
          <a:noFill/>
          <a:ln w="12700">
            <a:noFill/>
            <a:miter lim="800000"/>
            <a:headEnd/>
            <a:tailEnd/>
          </a:ln>
        </p:spPr>
        <p:txBody>
          <a:bodyPr wrap="square" tIns="91440" bIns="91440">
            <a:spAutoFit/>
          </a:bodyPr>
          <a:lstStyle/>
          <a:p>
            <a:pPr algn="ctr"/>
            <a:r>
              <a:rPr lang="en-US" sz="2000" i="1" dirty="0" smtClean="0"/>
              <a:t>After Install</a:t>
            </a:r>
            <a:endParaRPr lang="en-US" sz="2000" i="1" dirty="0"/>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TechEd">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Trebuchet MS"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2.xml><?xml version="1.0" encoding="utf-8"?>
<a:theme xmlns:a="http://schemas.openxmlformats.org/drawingml/2006/main" name="TechEd2008_Dev_4-3_v02">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3.xml><?xml version="1.0" encoding="utf-8"?>
<a:theme xmlns:a="http://schemas.openxmlformats.org/drawingml/2006/main" name="1_TechEd2008_Dev_4-3_v02">
  <a:themeElements>
    <a:clrScheme name="TechEd 2008 Developer">
      <a:dk1>
        <a:srgbClr val="000000"/>
      </a:dk1>
      <a:lt1>
        <a:srgbClr val="FFFFFF"/>
      </a:lt1>
      <a:dk2>
        <a:srgbClr val="5F5F5F"/>
      </a:dk2>
      <a:lt2>
        <a:srgbClr val="F2803A"/>
      </a:lt2>
      <a:accent1>
        <a:srgbClr val="FFC000"/>
      </a:accent1>
      <a:accent2>
        <a:srgbClr val="2DB557"/>
      </a:accent2>
      <a:accent3>
        <a:srgbClr val="DF8045"/>
      </a:accent3>
      <a:accent4>
        <a:srgbClr val="2A86DA"/>
      </a:accent4>
      <a:accent5>
        <a:srgbClr val="FF9929"/>
      </a:accent5>
      <a:accent6>
        <a:srgbClr val="808080"/>
      </a:accent6>
      <a:hlink>
        <a:srgbClr val="F9B883"/>
      </a:hlink>
      <a:folHlink>
        <a:srgbClr val="F0ED7B"/>
      </a:folHlink>
    </a:clrScheme>
    <a:fontScheme name="Custom 2">
      <a:majorFont>
        <a:latin typeface="Calibri"/>
        <a:ea typeface=""/>
        <a:cs typeface=""/>
      </a:majorFont>
      <a:minorFont>
        <a:latin typeface="Calibri"/>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a:defRPr sz="2000" dirty="0" smtClean="0">
            <a:solidFill>
              <a:srgbClr val="FFFFFF"/>
            </a:solidFill>
            <a:effectLst>
              <a:outerShdw blurRad="38100" dist="38100" dir="2700000" algn="tl">
                <a:srgbClr val="000000">
                  <a:alpha val="43137"/>
                </a:srgbClr>
              </a:outerShdw>
            </a:effectLst>
            <a:latin typeface="Calibri" pitchFamily="34" charset="0"/>
          </a:defRPr>
        </a:defPPr>
      </a:lstStyle>
      <a:style>
        <a:lnRef idx="0">
          <a:schemeClr val="accent4"/>
        </a:lnRef>
        <a:fillRef idx="3">
          <a:schemeClr val="accent4"/>
        </a:fillRef>
        <a:effectRef idx="3">
          <a:schemeClr val="accent4"/>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TechEd</Template>
  <TotalTime>1034</TotalTime>
  <Words>1119</Words>
  <Application>Microsoft Office PowerPoint</Application>
  <PresentationFormat>On-screen Show (4:3)</PresentationFormat>
  <Paragraphs>193</Paragraphs>
  <Slides>21</Slides>
  <Notes>21</Notes>
  <HiddenSlides>3</HiddenSlides>
  <MMClips>0</MMClips>
  <ScaleCrop>false</ScaleCrop>
  <HeadingPairs>
    <vt:vector size="6" baseType="variant">
      <vt:variant>
        <vt:lpstr>Theme</vt:lpstr>
      </vt:variant>
      <vt:variant>
        <vt:i4>3</vt:i4>
      </vt:variant>
      <vt:variant>
        <vt:lpstr>Embedded OLE Servers</vt:lpstr>
      </vt:variant>
      <vt:variant>
        <vt:i4>1</vt:i4>
      </vt:variant>
      <vt:variant>
        <vt:lpstr>Slide Titles</vt:lpstr>
      </vt:variant>
      <vt:variant>
        <vt:i4>21</vt:i4>
      </vt:variant>
    </vt:vector>
  </HeadingPairs>
  <TitlesOfParts>
    <vt:vector size="25" baseType="lpstr">
      <vt:lpstr>TechEd</vt:lpstr>
      <vt:lpstr>TechEd2008_Dev_4-3_v02</vt:lpstr>
      <vt:lpstr>1_TechEd2008_Dev_4-3_v02</vt:lpstr>
      <vt:lpstr>Document</vt:lpstr>
      <vt:lpstr>Silverlight and WPF</vt:lpstr>
      <vt:lpstr>Agenda</vt:lpstr>
      <vt:lpstr>Why WPF?</vt:lpstr>
      <vt:lpstr>WPF Vision </vt:lpstr>
      <vt:lpstr>WPF FAQ</vt:lpstr>
      <vt:lpstr>WPF – how does it work?</vt:lpstr>
      <vt:lpstr>Silverlight… “WPF Light”</vt:lpstr>
      <vt:lpstr>What the heck is XAML?</vt:lpstr>
      <vt:lpstr>Silverlight install experience</vt:lpstr>
      <vt:lpstr>Silverlight - Hello World</vt:lpstr>
      <vt:lpstr>Expression Blend Topics</vt:lpstr>
      <vt:lpstr>The Role Of Visual Studio For WPF/Silverlight Projects</vt:lpstr>
      <vt:lpstr>UI Customization</vt:lpstr>
      <vt:lpstr>Constructing A Data Template</vt:lpstr>
      <vt:lpstr>Slide 15</vt:lpstr>
      <vt:lpstr>WPF Resources</vt:lpstr>
      <vt:lpstr>Silverlight Resources</vt:lpstr>
      <vt:lpstr>Slide 18</vt:lpstr>
      <vt:lpstr>Dispatch System Basics</vt:lpstr>
      <vt:lpstr>Value Conversion</vt:lpstr>
      <vt:lpstr>Slide for Showing Software Code</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Windows Embedded</dc:title>
  <dc:subject>Tech Ed 2008</dc:subject>
  <dc:creator>Mathias Andersson</dc:creator>
  <cp:keywords>Technical, partners and customers, dev, developers, developer, IT IT Pro Pros Professionals,</cp:keywords>
  <dc:description>Template: Mary Feil-Jacobs (maryjf), Heather Tall, Slidework LLC, Claire Hoover, Silverfox Productions
Formatting: onsite, Dana KW, Silver Fox Productions, Inc
Event Date: June 2-6, 2008
Event Location: Orlando, FL
Audience: Technical, partners and customers, dev, developers, developer, IT IT Pro Pros Professionals,</dc:description>
  <cp:lastModifiedBy>Mathias</cp:lastModifiedBy>
  <cp:revision>57</cp:revision>
  <dcterms:created xsi:type="dcterms:W3CDTF">2008-09-20T07:25:57Z</dcterms:created>
  <dcterms:modified xsi:type="dcterms:W3CDTF">2008-10-11T14:37:42Z</dcterms:modified>
</cp:coreProperties>
</file>